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2" r:id="rId14"/>
    <p:sldId id="268" r:id="rId15"/>
    <p:sldId id="269" r:id="rId16"/>
    <p:sldId id="270" r:id="rId17"/>
    <p:sldId id="271" r:id="rId18"/>
    <p:sldId id="272" r:id="rId19"/>
    <p:sldId id="273" r:id="rId20"/>
    <p:sldId id="274" r:id="rId21"/>
    <p:sldId id="275" r:id="rId22"/>
    <p:sldId id="276" r:id="rId23"/>
    <p:sldId id="277" r:id="rId24"/>
    <p:sldId id="293" r:id="rId25"/>
    <p:sldId id="294" r:id="rId26"/>
    <p:sldId id="291" r:id="rId27"/>
    <p:sldId id="29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pt-BR"/>
              <a:t>Clique para editar o título Mestre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8" name="Date Placeholder 7"/>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8" name="Date Placeholder 7"/>
          <p:cNvSpPr>
            <a:spLocks noGrp="1"/>
          </p:cNvSpPr>
          <p:nvPr>
            <p:ph type="dt" sz="half" idx="10"/>
          </p:nvPr>
        </p:nvSpPr>
        <p:spPr/>
        <p:txBody>
          <a:bodyPr/>
          <a:lstStyle/>
          <a:p>
            <a:fld id="{5586B75A-687E-405C-8A0B-8D00578BA2C3}" type="datetimeFigureOut">
              <a:rPr lang="en-US" dirty="0"/>
              <a:pPr/>
              <a:t>6/13/2019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6/13/2019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722F4A-0EEE-4DA6-84D6-5444A07FBA3D}"/>
              </a:ext>
            </a:extLst>
          </p:cNvPr>
          <p:cNvSpPr>
            <a:spLocks noGrp="1"/>
          </p:cNvSpPr>
          <p:nvPr>
            <p:ph type="ctrTitle"/>
          </p:nvPr>
        </p:nvSpPr>
        <p:spPr>
          <a:xfrm>
            <a:off x="1069848" y="1298448"/>
            <a:ext cx="7315200" cy="3255264"/>
          </a:xfrm>
        </p:spPr>
        <p:txBody>
          <a:bodyPr>
            <a:normAutofit/>
          </a:bodyPr>
          <a:lstStyle/>
          <a:p>
            <a:r>
              <a:rPr lang="pt-BR" sz="9600" u="sng" dirty="0"/>
              <a:t>Escritura de União Estável</a:t>
            </a:r>
            <a:endParaRPr lang="pt-BR" sz="9600" dirty="0"/>
          </a:p>
        </p:txBody>
      </p:sp>
      <p:sp>
        <p:nvSpPr>
          <p:cNvPr id="3" name="Subtítulo 2">
            <a:extLst>
              <a:ext uri="{FF2B5EF4-FFF2-40B4-BE49-F238E27FC236}">
                <a16:creationId xmlns:a16="http://schemas.microsoft.com/office/drawing/2014/main" id="{771E8389-91A4-4205-9859-7746463A9E4D}"/>
              </a:ext>
            </a:extLst>
          </p:cNvPr>
          <p:cNvSpPr>
            <a:spLocks noGrp="1"/>
          </p:cNvSpPr>
          <p:nvPr>
            <p:ph type="subTitle" idx="1"/>
          </p:nvPr>
        </p:nvSpPr>
        <p:spPr/>
        <p:txBody>
          <a:bodyPr>
            <a:normAutofit fontScale="77500" lnSpcReduction="20000"/>
          </a:bodyPr>
          <a:lstStyle/>
          <a:p>
            <a:r>
              <a:rPr lang="pt-BR" sz="6000" dirty="0"/>
              <a:t>MANUAL DA ANOREG - SE</a:t>
            </a:r>
          </a:p>
        </p:txBody>
      </p:sp>
      <p:pic>
        <p:nvPicPr>
          <p:cNvPr id="6" name="Imagem 5">
            <a:extLst>
              <a:ext uri="{FF2B5EF4-FFF2-40B4-BE49-F238E27FC236}">
                <a16:creationId xmlns:a16="http://schemas.microsoft.com/office/drawing/2014/main" id="{4F4120E8-CAED-4343-9F68-DE7168E4AD25}"/>
              </a:ext>
            </a:extLst>
          </p:cNvPr>
          <p:cNvPicPr>
            <a:picLocks noChangeAspect="1"/>
          </p:cNvPicPr>
          <p:nvPr/>
        </p:nvPicPr>
        <p:blipFill>
          <a:blip r:embed="rId2"/>
          <a:stretch>
            <a:fillRect/>
          </a:stretch>
        </p:blipFill>
        <p:spPr>
          <a:xfrm>
            <a:off x="9203185" y="4885494"/>
            <a:ext cx="2988815" cy="1218641"/>
          </a:xfrm>
          <a:prstGeom prst="rect">
            <a:avLst/>
          </a:prstGeom>
        </p:spPr>
      </p:pic>
    </p:spTree>
    <p:extLst>
      <p:ext uri="{BB962C8B-B14F-4D97-AF65-F5344CB8AC3E}">
        <p14:creationId xmlns:p14="http://schemas.microsoft.com/office/powerpoint/2010/main" val="3927104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2F957B-3679-4A78-BA5E-109B25127908}"/>
              </a:ext>
            </a:extLst>
          </p:cNvPr>
          <p:cNvSpPr>
            <a:spLocks noGrp="1"/>
          </p:cNvSpPr>
          <p:nvPr>
            <p:ph type="title"/>
          </p:nvPr>
        </p:nvSpPr>
        <p:spPr>
          <a:xfrm>
            <a:off x="155265" y="1727519"/>
            <a:ext cx="2947482" cy="4140622"/>
          </a:xfrm>
        </p:spPr>
        <p:txBody>
          <a:bodyPr>
            <a:normAutofit/>
          </a:bodyPr>
          <a:lstStyle/>
          <a:p>
            <a:r>
              <a:rPr lang="pt-BR" sz="2500" dirty="0"/>
              <a:t>Há possibilidade de se levar ao Registro Imobiliário a união estável para que produza efeitos perante terceiros (quando há imóvel registrado somente no nome de um dos conviventes)?</a:t>
            </a:r>
          </a:p>
        </p:txBody>
      </p:sp>
      <p:sp>
        <p:nvSpPr>
          <p:cNvPr id="3" name="Espaço Reservado para Conteúdo 2">
            <a:extLst>
              <a:ext uri="{FF2B5EF4-FFF2-40B4-BE49-F238E27FC236}">
                <a16:creationId xmlns:a16="http://schemas.microsoft.com/office/drawing/2014/main" id="{6B47F078-7036-461B-89C4-53D975938A8E}"/>
              </a:ext>
            </a:extLst>
          </p:cNvPr>
          <p:cNvSpPr>
            <a:spLocks noGrp="1"/>
          </p:cNvSpPr>
          <p:nvPr>
            <p:ph idx="1"/>
          </p:nvPr>
        </p:nvSpPr>
        <p:spPr>
          <a:xfrm>
            <a:off x="3426780" y="221943"/>
            <a:ext cx="8398275" cy="6480698"/>
          </a:xfrm>
        </p:spPr>
        <p:txBody>
          <a:bodyPr>
            <a:normAutofit/>
          </a:bodyPr>
          <a:lstStyle/>
          <a:p>
            <a:pPr algn="just"/>
            <a:r>
              <a:rPr lang="pt-BR" dirty="0"/>
              <a:t>Sim, permite-se a averbação da união estável na matrícula do imóvel que pertence aos companheiros, vide art. 172, da Lei de Registros Públicos.</a:t>
            </a:r>
          </a:p>
          <a:p>
            <a:pPr algn="just"/>
            <a:r>
              <a:rPr lang="pt-BR" i="1" dirty="0"/>
              <a:t>Art. 407-L Uma vez lavrada a escritura pública declaratória de união estável, poderão os conviventes realizar, no serviço de registro de imóveis, os seguintes atos: (...)</a:t>
            </a:r>
          </a:p>
          <a:p>
            <a:pPr algn="just"/>
            <a:r>
              <a:rPr lang="pt-BR" i="1" dirty="0"/>
              <a:t>II - averbação, na matrícula, da escritura pública declaratória de união estável, nos termos do artigo 246, caput, da Lei de Registros Públicos.</a:t>
            </a:r>
          </a:p>
          <a:p>
            <a:pPr algn="just"/>
            <a:r>
              <a:rPr lang="pt-BR" dirty="0">
                <a:solidFill>
                  <a:srgbClr val="FF0000"/>
                </a:solidFill>
              </a:rPr>
              <a:t>*Verifica-se que o nosso CNNR não exige o prévio registro da escritura no Livro “E” para poder ingressar na matrícula do imóvel. Contudo, necessário saber que as NSCGJ de São Paulo exige em seu item 11, b, 5. Logo, se os conviventes de Sergipe possuírem bens em São Paulo, devem ser alertados de que será necessário o registro da UE no Livro “E” do RCPN do 1º Subdistrito (em outros termos, o único RCPN da Comarca que tem Livro “E”) da Comarca em que os companheiros têm ou tiveram seu último domicílio (art. 2º, Provimento nº 37 do CNJ)</a:t>
            </a:r>
          </a:p>
          <a:p>
            <a:pPr algn="just"/>
            <a:r>
              <a:rPr lang="pt-BR" dirty="0">
                <a:solidFill>
                  <a:srgbClr val="FF0000"/>
                </a:solidFill>
              </a:rPr>
              <a:t>**Vide adiante que há outra recomendação a ser feita: RTD, a fim de dar publicidade a terceiros de elementos que o Livro “E” não cuida.</a:t>
            </a:r>
          </a:p>
          <a:p>
            <a:pPr algn="just"/>
            <a:r>
              <a:rPr lang="pt-BR" dirty="0">
                <a:solidFill>
                  <a:srgbClr val="FF0000"/>
                </a:solidFill>
              </a:rPr>
              <a:t>***Vide, adiante também, a possibilidade de registro do pacto de regime de bens no Livro “3” do RI.</a:t>
            </a:r>
          </a:p>
        </p:txBody>
      </p:sp>
    </p:spTree>
    <p:extLst>
      <p:ext uri="{BB962C8B-B14F-4D97-AF65-F5344CB8AC3E}">
        <p14:creationId xmlns:p14="http://schemas.microsoft.com/office/powerpoint/2010/main" val="2277553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4DB253-060D-449F-B8DA-B5CE9CEB5554}"/>
              </a:ext>
            </a:extLst>
          </p:cNvPr>
          <p:cNvSpPr>
            <a:spLocks noGrp="1"/>
          </p:cNvSpPr>
          <p:nvPr>
            <p:ph type="title"/>
          </p:nvPr>
        </p:nvSpPr>
        <p:spPr/>
        <p:txBody>
          <a:bodyPr>
            <a:normAutofit/>
          </a:bodyPr>
          <a:lstStyle/>
          <a:p>
            <a:r>
              <a:rPr lang="pt-BR" sz="4000" dirty="0"/>
              <a:t>Pretendo que a minha união estável seja anotada no meu registro de nascimento. É possível?</a:t>
            </a:r>
          </a:p>
        </p:txBody>
      </p:sp>
      <p:sp>
        <p:nvSpPr>
          <p:cNvPr id="3" name="Espaço Reservado para Conteúdo 2">
            <a:extLst>
              <a:ext uri="{FF2B5EF4-FFF2-40B4-BE49-F238E27FC236}">
                <a16:creationId xmlns:a16="http://schemas.microsoft.com/office/drawing/2014/main" id="{B4328E8E-DFCF-4DB2-9617-6E8F979C31C0}"/>
              </a:ext>
            </a:extLst>
          </p:cNvPr>
          <p:cNvSpPr>
            <a:spLocks noGrp="1"/>
          </p:cNvSpPr>
          <p:nvPr>
            <p:ph idx="1"/>
          </p:nvPr>
        </p:nvSpPr>
        <p:spPr/>
        <p:txBody>
          <a:bodyPr>
            <a:normAutofit/>
          </a:bodyPr>
          <a:lstStyle/>
          <a:p>
            <a:pPr algn="just"/>
            <a:r>
              <a:rPr lang="pt-BR" dirty="0"/>
              <a:t>Sim, o primeiro passo será se dirigir ao 1º RCPN e promover o </a:t>
            </a:r>
            <a:r>
              <a:rPr lang="pt-BR" i="1" dirty="0"/>
              <a:t>registro da EPUE (escritura pública de união estável)</a:t>
            </a:r>
            <a:r>
              <a:rPr lang="pt-BR" dirty="0"/>
              <a:t> no Livro "E“. Depois de ultimar o registro, o 1º RCPN automaticamente enviará anotação para todos os demais Registros Civis, para que essa informação seja anotada, caso seja da vontade do convivente obter essa anotação à margem do seu termo de nascimento, conforme orientação do CNJ: </a:t>
            </a:r>
            <a:r>
              <a:rPr lang="pt-BR" i="1" dirty="0"/>
              <a:t>é </a:t>
            </a:r>
            <a:r>
              <a:rPr lang="pt-BR" b="1" i="1" dirty="0"/>
              <a:t>facultativo</a:t>
            </a:r>
            <a:r>
              <a:rPr lang="pt-BR" i="1" dirty="0"/>
              <a:t> o registro da escritura pública de reconhecimento (instituição) e de dissolução (extinção) de união estável no Livro "E" do Serviço de Registro Civil das Pessoas Naturais, na forma como dispõem o Provimento CNJ nº 37/2014</a:t>
            </a:r>
            <a:r>
              <a:rPr lang="pt-BR" dirty="0"/>
              <a:t>.</a:t>
            </a:r>
          </a:p>
          <a:p>
            <a:pPr algn="just"/>
            <a:r>
              <a:rPr lang="pt-BR" dirty="0"/>
              <a:t>Ressalve-se, no entanto, que se se tratar de pessoa casada, mas separada de fato, NÃO haverá essa possibilidade. Pois o Provimento 37 veda até mesmo o mero registro no Livro “E” (art. 8º).</a:t>
            </a:r>
          </a:p>
        </p:txBody>
      </p:sp>
    </p:spTree>
    <p:extLst>
      <p:ext uri="{BB962C8B-B14F-4D97-AF65-F5344CB8AC3E}">
        <p14:creationId xmlns:p14="http://schemas.microsoft.com/office/powerpoint/2010/main" val="2363226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A7341F-E68A-4E5D-9E92-1BD3EBFE01D8}"/>
              </a:ext>
            </a:extLst>
          </p:cNvPr>
          <p:cNvSpPr>
            <a:spLocks noGrp="1"/>
          </p:cNvSpPr>
          <p:nvPr>
            <p:ph type="title"/>
          </p:nvPr>
        </p:nvSpPr>
        <p:spPr/>
        <p:txBody>
          <a:bodyPr/>
          <a:lstStyle/>
          <a:p>
            <a:r>
              <a:rPr lang="pt-BR" dirty="0"/>
              <a:t>Qual o meio de se dissolver uma escritura pública de união estável? </a:t>
            </a:r>
          </a:p>
        </p:txBody>
      </p:sp>
      <p:sp>
        <p:nvSpPr>
          <p:cNvPr id="3" name="Espaço Reservado para Conteúdo 2">
            <a:extLst>
              <a:ext uri="{FF2B5EF4-FFF2-40B4-BE49-F238E27FC236}">
                <a16:creationId xmlns:a16="http://schemas.microsoft.com/office/drawing/2014/main" id="{1F36C00B-5BC9-427F-BC99-4269162D9A37}"/>
              </a:ext>
            </a:extLst>
          </p:cNvPr>
          <p:cNvSpPr>
            <a:spLocks noGrp="1"/>
          </p:cNvSpPr>
          <p:nvPr>
            <p:ph idx="1"/>
          </p:nvPr>
        </p:nvSpPr>
        <p:spPr/>
        <p:txBody>
          <a:bodyPr>
            <a:normAutofit fontScale="85000" lnSpcReduction="20000"/>
          </a:bodyPr>
          <a:lstStyle/>
          <a:p>
            <a:pPr algn="just"/>
            <a:r>
              <a:rPr lang="pt-BR" dirty="0"/>
              <a:t>Com o advento do novo CPC, na dissolução de união estável haverá a </a:t>
            </a:r>
            <a:r>
              <a:rPr lang="pt-BR" u="sng" dirty="0"/>
              <a:t>necessidade da intervenção de advogado</a:t>
            </a:r>
            <a:r>
              <a:rPr lang="pt-BR" dirty="0"/>
              <a:t> e poderá ser efetivada por meio de escritura pública (equiparada à de divórcio pelo Art. 407-M do nosso CNNR), desde que não haja interesse de filhos menores, de incapazes ou de nascituros, vide §§ 1º e 2º, do art. 733, do CPC. </a:t>
            </a:r>
          </a:p>
          <a:p>
            <a:pPr algn="just"/>
            <a:r>
              <a:rPr lang="pt-BR" dirty="0"/>
              <a:t>Todavia, como foi dito acima, a união estável é uma situação de fato que poderá se iniciar e terminar sem nenhum documento. Diferentemente dos casados, basta o convivente </a:t>
            </a:r>
            <a:r>
              <a:rPr lang="pt-BR" i="1" dirty="0"/>
              <a:t>fazer a mala </a:t>
            </a:r>
            <a:r>
              <a:rPr lang="pt-BR" dirty="0"/>
              <a:t>e ir embora</a:t>
            </a:r>
            <a:r>
              <a:rPr lang="pt-BR" sz="2400" dirty="0"/>
              <a:t>.</a:t>
            </a:r>
          </a:p>
          <a:p>
            <a:pPr algn="just" fontAlgn="base"/>
            <a:r>
              <a:rPr lang="pt-BR" dirty="0">
                <a:solidFill>
                  <a:srgbClr val="FF0000"/>
                </a:solidFill>
              </a:rPr>
              <a:t>Posso dissolver uma união estável por escritura pública ou instrumento particular, mesmo que não exista para a mencionada união escritura pública declaratória anterior?</a:t>
            </a:r>
          </a:p>
          <a:p>
            <a:pPr algn="just" fontAlgn="base"/>
            <a:r>
              <a:rPr lang="pt-BR" dirty="0"/>
              <a:t>Sim (art. 7º do Provimento 37). A dissolução poderá ser efetivada ainda que para aquela união não haja qualquer escritura pública ou documento particular comprobatório. </a:t>
            </a:r>
          </a:p>
          <a:p>
            <a:pPr algn="just" fontAlgn="base"/>
            <a:r>
              <a:rPr lang="pt-BR" dirty="0"/>
              <a:t>E este distrato (dissolução), portanto, poderá ser por instrumento particular (registrado ou não em RTD) ou por escritura pública, ainda que o contrato tenha sido por instrumento particular. Até porque a UE não se trata de regime de casamento, e o pacto celebrado entre os conviventes, seja por escritura pública ou instrumento particular, vale apenas entre eles. Ocorre, contudo, que do ponto de vista publicitário, caso tenha havido prévio instrumento público declaratório, se o casal objetivar as “remissões recíprocas”, o distrato terá que acompanhar a natureza pública do contrato, sob pena de não “apagar” dos Registros Públicos a entidade familiar. </a:t>
            </a:r>
          </a:p>
        </p:txBody>
      </p:sp>
    </p:spTree>
    <p:extLst>
      <p:ext uri="{BB962C8B-B14F-4D97-AF65-F5344CB8AC3E}">
        <p14:creationId xmlns:p14="http://schemas.microsoft.com/office/powerpoint/2010/main" val="221562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B0BD30-1A29-4985-AD07-57237690D3F3}"/>
              </a:ext>
            </a:extLst>
          </p:cNvPr>
          <p:cNvSpPr>
            <a:spLocks noGrp="1"/>
          </p:cNvSpPr>
          <p:nvPr>
            <p:ph type="title"/>
          </p:nvPr>
        </p:nvSpPr>
        <p:spPr/>
        <p:txBody>
          <a:bodyPr>
            <a:normAutofit/>
          </a:bodyPr>
          <a:lstStyle/>
          <a:p>
            <a:r>
              <a:rPr lang="pt-BR" dirty="0"/>
              <a:t>Pretendo que o regime de bens da minha união estável seja oponível a terceiros. É possível?</a:t>
            </a:r>
          </a:p>
        </p:txBody>
      </p:sp>
      <p:sp>
        <p:nvSpPr>
          <p:cNvPr id="3" name="Espaço Reservado para Conteúdo 2">
            <a:extLst>
              <a:ext uri="{FF2B5EF4-FFF2-40B4-BE49-F238E27FC236}">
                <a16:creationId xmlns:a16="http://schemas.microsoft.com/office/drawing/2014/main" id="{36908699-BE2D-48E3-92FF-424A93609CC4}"/>
              </a:ext>
            </a:extLst>
          </p:cNvPr>
          <p:cNvSpPr>
            <a:spLocks noGrp="1"/>
          </p:cNvSpPr>
          <p:nvPr>
            <p:ph idx="1"/>
          </p:nvPr>
        </p:nvSpPr>
        <p:spPr>
          <a:xfrm>
            <a:off x="3869268" y="0"/>
            <a:ext cx="7315200" cy="6498454"/>
          </a:xfrm>
        </p:spPr>
        <p:txBody>
          <a:bodyPr>
            <a:normAutofit fontScale="55000" lnSpcReduction="20000"/>
          </a:bodyPr>
          <a:lstStyle/>
          <a:p>
            <a:pPr algn="just"/>
            <a:r>
              <a:rPr lang="pt-BR" sz="2500" dirty="0"/>
              <a:t>Embora o CNJ em seu  Provimento 37 tenha se “esquecido” do RTD, continua indispensável, para se obter determinados efeitos específicos, o registro da Escritura Declaratória de União Estável no RTD antes de ingressar no Livro E do RCPN. </a:t>
            </a:r>
          </a:p>
          <a:p>
            <a:pPr algn="just"/>
            <a:r>
              <a:rPr lang="pt-BR" sz="2500" dirty="0"/>
              <a:t>Caso haja reclamações por </a:t>
            </a:r>
            <a:r>
              <a:rPr lang="pt-BR" sz="2500" i="1" dirty="0"/>
              <a:t>onerar desnecessariamente a parte</a:t>
            </a:r>
            <a:r>
              <a:rPr lang="pt-BR" sz="2500" dirty="0"/>
              <a:t>, cumpre-nos lembrar o usuário que o RTD existe não por mero </a:t>
            </a:r>
            <a:r>
              <a:rPr lang="pt-BR" sz="2500" i="1" dirty="0"/>
              <a:t>capricho brasileiro</a:t>
            </a:r>
            <a:r>
              <a:rPr lang="pt-BR" sz="2500" dirty="0"/>
              <a:t>. Deram-lhe sentido de existir e não foi à toa.  </a:t>
            </a:r>
          </a:p>
          <a:p>
            <a:pPr algn="just"/>
            <a:r>
              <a:rPr lang="pt-BR" sz="2500" dirty="0"/>
              <a:t>O facultativo registro no Livro E não é suficiente (e vimos que em SP não tem nada de </a:t>
            </a:r>
            <a:r>
              <a:rPr lang="pt-BR" sz="2500" i="1" dirty="0"/>
              <a:t>facultativo</a:t>
            </a:r>
            <a:r>
              <a:rPr lang="pt-BR" sz="2500" dirty="0"/>
              <a:t>, como diz o Provimento 37 do CNJ). O registro no Livro E serve somente para publicizar a </a:t>
            </a:r>
            <a:r>
              <a:rPr lang="pt-BR" sz="2500" i="1" dirty="0"/>
              <a:t>existência</a:t>
            </a:r>
            <a:r>
              <a:rPr lang="pt-BR" sz="2500" dirty="0"/>
              <a:t> ou </a:t>
            </a:r>
            <a:r>
              <a:rPr lang="pt-BR" sz="2500" i="1" dirty="0"/>
              <a:t>desfazimento</a:t>
            </a:r>
            <a:r>
              <a:rPr lang="pt-BR" sz="2500" dirty="0"/>
              <a:t> da união do casal. </a:t>
            </a:r>
          </a:p>
          <a:p>
            <a:pPr algn="just"/>
            <a:r>
              <a:rPr lang="pt-BR" sz="2500" dirty="0"/>
              <a:t>Persiste, portanto, a necessidade do registro em RTD para alcançar a publicidade </a:t>
            </a:r>
            <a:r>
              <a:rPr lang="pt-BR" sz="2500" i="1" dirty="0"/>
              <a:t>das regras (conteúdo) que regem ou desfazem a união</a:t>
            </a:r>
            <a:r>
              <a:rPr lang="pt-BR" sz="2500" dirty="0"/>
              <a:t>. No RTD, deste modo, ainda devem ser levadas as “sentenças” e “escrituras” de União Estável ou de sua dissolução, também para publicidade do pacto (em especial, o regime de bens e a disciplina dos bens individualmente considerados, se for o caso). </a:t>
            </a:r>
          </a:p>
          <a:p>
            <a:pPr algn="just"/>
            <a:r>
              <a:rPr lang="pt-BR" sz="2500" dirty="0"/>
              <a:t>Ao RCPN serão levados os documentos públicos escriturados por tabeliães (escrituras), devendo conter os elementos disciplinados no Provimento, assim como as sentenças judiciais de reconhecimento do vínculo, mas somente para darem publicidade ao “existir ou não” do vínculo. Então, antes da inscrição no RCPN, </a:t>
            </a:r>
            <a:r>
              <a:rPr lang="pt-BR" sz="2500" b="1" i="1" dirty="0"/>
              <a:t>recomenda-se</a:t>
            </a:r>
            <a:r>
              <a:rPr lang="pt-BR" sz="2500" dirty="0"/>
              <a:t> registro no RTD. Esse documento pode ser registrado </a:t>
            </a:r>
            <a:r>
              <a:rPr lang="pt-BR" sz="2500" b="1" dirty="0"/>
              <a:t>no Cartório de Títulos e Documentos </a:t>
            </a:r>
            <a:r>
              <a:rPr lang="pt-BR" sz="2500" dirty="0"/>
              <a:t>do domicílio dos contratantes. Assim fica o casal resguardado contra terceiros que queiram contestar as regras do regime de bens, principalmente.</a:t>
            </a:r>
          </a:p>
          <a:p>
            <a:pPr algn="just"/>
            <a:r>
              <a:rPr lang="pt-BR" sz="2500" dirty="0"/>
              <a:t>Implicitamente, contudo, o Provimento 37 acaba indicando sem querer a necessidade do RTD, quando diz em seu art. 5</a:t>
            </a:r>
            <a:r>
              <a:rPr lang="pt-BR" sz="2500" baseline="30000" dirty="0"/>
              <a:t>0</a:t>
            </a:r>
            <a:r>
              <a:rPr lang="pt-BR" sz="2500" dirty="0"/>
              <a:t>.  que o </a:t>
            </a:r>
            <a:r>
              <a:rPr lang="pt-BR" sz="2500" i="1" dirty="0"/>
              <a:t>registro de união estável decorrente de escritura pública de reconhecimento ou extinção produzirá efeitos patrimoniais entre os companheiros, não prejudicando terceiros que não tiverem participado da escritura pública.</a:t>
            </a:r>
          </a:p>
          <a:p>
            <a:pPr algn="just" fontAlgn="base"/>
            <a:r>
              <a:rPr lang="pt-BR" sz="2500" dirty="0"/>
              <a:t>Em São Paulo, por sua vez, não há previsão expressa da necessidade do RTD, contudo, autoriza expressamente para imóveis no item </a:t>
            </a:r>
            <a:r>
              <a:rPr lang="pt-BR" sz="2500" i="1" dirty="0"/>
              <a:t>80. Serão registrados no Livro nº 3: (...) d) as convenções antenupciais e as escrituras públicas que regulem regime de bens dos companheiros na união estável; </a:t>
            </a:r>
            <a:r>
              <a:rPr lang="pt-BR" sz="2500" dirty="0"/>
              <a:t>e no item </a:t>
            </a:r>
            <a:r>
              <a:rPr lang="pt-BR" sz="2500" i="1" dirty="0"/>
              <a:t>85. As escrituras antenupciais e as escrituras públicas que regulem regime de bens na união estável serão registradas no Registro de Imóveis da comarca em que os cônjuges ou companheiros têm ou tiverem seu último domicílio sem prejuízo de sua averbação obrigatória no lugar da situação dos imóveis de propriedade ou dos que forem sendo adquiridos.</a:t>
            </a:r>
            <a:r>
              <a:rPr lang="pt-BR" sz="2500" dirty="0"/>
              <a:t> Logo, presume-se o mesmo para os móveis, pois hoje em dia muitos bens móveis tem valor superior a muitos imóveis.</a:t>
            </a:r>
          </a:p>
          <a:p>
            <a:pPr algn="just"/>
            <a:r>
              <a:rPr lang="pt-BR" sz="2200" dirty="0">
                <a:solidFill>
                  <a:srgbClr val="FF0000"/>
                </a:solidFill>
              </a:rPr>
              <a:t>Vide: http://cartorioicara.blogspot.com/2014/07/o-provimento-37-do-cnj-publicado-neste.html</a:t>
            </a:r>
            <a:endParaRPr lang="pt-BR" sz="1800" dirty="0">
              <a:solidFill>
                <a:srgbClr val="FF0000"/>
              </a:solidFill>
            </a:endParaRPr>
          </a:p>
        </p:txBody>
      </p:sp>
    </p:spTree>
    <p:extLst>
      <p:ext uri="{BB962C8B-B14F-4D97-AF65-F5344CB8AC3E}">
        <p14:creationId xmlns:p14="http://schemas.microsoft.com/office/powerpoint/2010/main" val="2193528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476A35-749B-430D-A300-08B6C7BD1A7D}"/>
              </a:ext>
            </a:extLst>
          </p:cNvPr>
          <p:cNvSpPr>
            <a:spLocks noGrp="1"/>
          </p:cNvSpPr>
          <p:nvPr>
            <p:ph type="title"/>
          </p:nvPr>
        </p:nvSpPr>
        <p:spPr/>
        <p:txBody>
          <a:bodyPr/>
          <a:lstStyle/>
          <a:p>
            <a:r>
              <a:rPr lang="pt-BR" dirty="0"/>
              <a:t>O que é necessário para lavrar uma escritura de união estável?</a:t>
            </a:r>
          </a:p>
        </p:txBody>
      </p:sp>
      <p:sp>
        <p:nvSpPr>
          <p:cNvPr id="3" name="Espaço Reservado para Conteúdo 2">
            <a:extLst>
              <a:ext uri="{FF2B5EF4-FFF2-40B4-BE49-F238E27FC236}">
                <a16:creationId xmlns:a16="http://schemas.microsoft.com/office/drawing/2014/main" id="{7C577B60-656C-4239-9E75-16D802F8A6AB}"/>
              </a:ext>
            </a:extLst>
          </p:cNvPr>
          <p:cNvSpPr>
            <a:spLocks noGrp="1"/>
          </p:cNvSpPr>
          <p:nvPr>
            <p:ph idx="1"/>
          </p:nvPr>
        </p:nvSpPr>
        <p:spPr>
          <a:xfrm>
            <a:off x="3746377" y="337351"/>
            <a:ext cx="8025413" cy="6329779"/>
          </a:xfrm>
        </p:spPr>
        <p:txBody>
          <a:bodyPr>
            <a:normAutofit fontScale="92500" lnSpcReduction="10000"/>
          </a:bodyPr>
          <a:lstStyle/>
          <a:p>
            <a:pPr algn="just"/>
            <a:r>
              <a:rPr lang="pt-BR" dirty="0"/>
              <a:t>Conforme os </a:t>
            </a:r>
            <a:r>
              <a:rPr lang="pt-BR" dirty="0" err="1"/>
              <a:t>arts</a:t>
            </a:r>
            <a:r>
              <a:rPr lang="pt-BR" dirty="0"/>
              <a:t>. 407-A e seguintes do CNNR (Provimento nº 06/2012 da CGJ/SE),  a escritura exige:</a:t>
            </a:r>
          </a:p>
          <a:p>
            <a:pPr algn="just"/>
            <a:r>
              <a:rPr lang="pt-BR" dirty="0"/>
              <a:t>1. As partes devem declarar que são absolutamente capazes (ou idade núbil de 16 anos, desde que assistidos), indicando seus nomes e as datas de nascimento, estes comprovados por documentos idôneos, firmando declaração de que não são casadas, ou, em caso positivo, que estão separadas de fato, judicialmente ou extrajudicialmente, sob as penas da lei. </a:t>
            </a:r>
          </a:p>
          <a:p>
            <a:pPr algn="just"/>
            <a:r>
              <a:rPr lang="pt-BR" dirty="0"/>
              <a:t>2. Documento de identidade oficial e CPF das partes;</a:t>
            </a:r>
          </a:p>
          <a:p>
            <a:pPr algn="just"/>
            <a:r>
              <a:rPr lang="pt-BR" dirty="0"/>
              <a:t>3. Certidão de nascimento ou de casamento, averbado o divórcio ou a separação judicial, se for o caso.</a:t>
            </a:r>
          </a:p>
          <a:p>
            <a:pPr algn="just"/>
            <a:r>
              <a:rPr lang="pt-BR" dirty="0"/>
              <a:t>4. Certidão de propriedade de bens imóveis e direitos a eles relativos, se houver, indicando aqueles que constituem patrimônio individual e comum; e</a:t>
            </a:r>
          </a:p>
          <a:p>
            <a:pPr algn="just"/>
            <a:r>
              <a:rPr lang="pt-BR" dirty="0"/>
              <a:t>5. Documentos necessários à comprovação da titularidade dos bens móveis e direitos, se houver, bem como de semoventes.</a:t>
            </a:r>
          </a:p>
          <a:p>
            <a:pPr algn="just"/>
            <a:r>
              <a:rPr lang="pt-BR" dirty="0"/>
              <a:t>*</a:t>
            </a:r>
            <a:r>
              <a:rPr lang="pt-BR" dirty="0">
                <a:solidFill>
                  <a:srgbClr val="FF0000"/>
                </a:solidFill>
              </a:rPr>
              <a:t>Se o acordo envolvendo os bens houver transmissão de meação de um ao outro, a título gratuito, VELAR pelo recolhimento de impostos, cabendo ao tabelião compulsar a documentação, conferir datas de aquisição e início da convivência e determinar o que era bem particular e o que não era (CNNR, </a:t>
            </a:r>
            <a:r>
              <a:rPr lang="pt-BR" i="1" dirty="0">
                <a:solidFill>
                  <a:srgbClr val="FF0000"/>
                </a:solidFill>
              </a:rPr>
              <a:t>art. 407-H - Havendo transmissão de propriedade do patrimônio individual de um convivente ao outro, deverá ser comprovado o recolhimento do tributo devido sobre a fração transferida</a:t>
            </a:r>
            <a:r>
              <a:rPr lang="pt-BR" dirty="0">
                <a:solidFill>
                  <a:srgbClr val="FF0000"/>
                </a:solidFill>
              </a:rPr>
              <a:t>).</a:t>
            </a:r>
          </a:p>
        </p:txBody>
      </p:sp>
    </p:spTree>
    <p:extLst>
      <p:ext uri="{BB962C8B-B14F-4D97-AF65-F5344CB8AC3E}">
        <p14:creationId xmlns:p14="http://schemas.microsoft.com/office/powerpoint/2010/main" val="2245803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4C4AE1-D5CD-42AB-AD3F-9EE97E9617C7}"/>
              </a:ext>
            </a:extLst>
          </p:cNvPr>
          <p:cNvSpPr>
            <a:spLocks noGrp="1"/>
          </p:cNvSpPr>
          <p:nvPr>
            <p:ph type="title"/>
          </p:nvPr>
        </p:nvSpPr>
        <p:spPr/>
        <p:txBody>
          <a:bodyPr/>
          <a:lstStyle/>
          <a:p>
            <a:r>
              <a:rPr lang="pt-BR" dirty="0"/>
              <a:t>Lavrada a escritura, o que será necessário para registro no RCPN?</a:t>
            </a:r>
          </a:p>
        </p:txBody>
      </p:sp>
      <p:sp>
        <p:nvSpPr>
          <p:cNvPr id="3" name="Espaço Reservado para Conteúdo 2">
            <a:extLst>
              <a:ext uri="{FF2B5EF4-FFF2-40B4-BE49-F238E27FC236}">
                <a16:creationId xmlns:a16="http://schemas.microsoft.com/office/drawing/2014/main" id="{849FD823-888D-41D9-9478-91BAE735CC0E}"/>
              </a:ext>
            </a:extLst>
          </p:cNvPr>
          <p:cNvSpPr>
            <a:spLocks noGrp="1"/>
          </p:cNvSpPr>
          <p:nvPr>
            <p:ph idx="1"/>
          </p:nvPr>
        </p:nvSpPr>
        <p:spPr>
          <a:xfrm>
            <a:off x="3559946" y="284085"/>
            <a:ext cx="7838982" cy="6143348"/>
          </a:xfrm>
        </p:spPr>
        <p:txBody>
          <a:bodyPr>
            <a:normAutofit/>
          </a:bodyPr>
          <a:lstStyle/>
          <a:p>
            <a:pPr lvl="0" algn="just"/>
            <a:r>
              <a:rPr lang="pt-BR" dirty="0"/>
              <a:t>O registro da união estável no Livro E em Sergipe é regido exclusivamente pelo Provimento 37/2014 do CNJ. Não há nenhuma normativa local dispondo de modo especial. As lacunas, portanto, do referido provimento precisam ser preenchidas com regras de outros Estados.</a:t>
            </a:r>
          </a:p>
          <a:p>
            <a:pPr lvl="0" algn="just"/>
            <a:r>
              <a:rPr lang="pt-BR" dirty="0">
                <a:solidFill>
                  <a:srgbClr val="FF0000"/>
                </a:solidFill>
              </a:rPr>
              <a:t>Onde devo registrar o primeiro traslado da escritura declaratória de união estável?</a:t>
            </a:r>
          </a:p>
          <a:p>
            <a:pPr lvl="0" algn="just"/>
            <a:r>
              <a:rPr lang="pt-BR" dirty="0"/>
              <a:t>Um novidade que uniformizou nacionalmente, fixando a competência absoluta do 1º subdistrito da Comarca em que os companheiros têm ou tiveram seu </a:t>
            </a:r>
            <a:r>
              <a:rPr lang="pt-BR" b="1" dirty="0"/>
              <a:t>último domicílio</a:t>
            </a:r>
            <a:r>
              <a:rPr lang="pt-BR" dirty="0"/>
              <a:t>. Ou seja, o RCPN da sua cidade que tem o Livro E.</a:t>
            </a:r>
          </a:p>
          <a:p>
            <a:pPr algn="just"/>
            <a:r>
              <a:rPr lang="pt-BR" dirty="0">
                <a:solidFill>
                  <a:srgbClr val="FF0000"/>
                </a:solidFill>
              </a:rPr>
              <a:t>O registro no Livro E é obrigatório?</a:t>
            </a:r>
          </a:p>
          <a:p>
            <a:pPr algn="just"/>
            <a:r>
              <a:rPr lang="pt-BR" dirty="0"/>
              <a:t>O CNJ deixa claro em seu art. 1º que é </a:t>
            </a:r>
            <a:r>
              <a:rPr lang="pt-BR" b="1" dirty="0"/>
              <a:t>facultativo</a:t>
            </a:r>
            <a:r>
              <a:rPr lang="pt-BR" dirty="0"/>
              <a:t> o registro da união estável prevista nos artigos 1.723 a 1.727 do Código Civil, mantida entre o homem e a mulher, ou entre duas pessoas do mesmo sexo. Contudo, vale repetir, essa </a:t>
            </a:r>
            <a:r>
              <a:rPr lang="pt-BR" i="1" dirty="0"/>
              <a:t>facultatividade</a:t>
            </a:r>
            <a:r>
              <a:rPr lang="pt-BR" dirty="0"/>
              <a:t> precisa ser interpretada, ou seja, munido do primeiro traslado da escritura, o convivente pode ou não registrar no RCPN e/ou no RTD, desde que ciente dos efeitos que deixa de ter e, se o fizer, tem que observar a regra de competência absoluta.</a:t>
            </a:r>
          </a:p>
        </p:txBody>
      </p:sp>
    </p:spTree>
    <p:extLst>
      <p:ext uri="{BB962C8B-B14F-4D97-AF65-F5344CB8AC3E}">
        <p14:creationId xmlns:p14="http://schemas.microsoft.com/office/powerpoint/2010/main" val="3198448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E1D863-6BF9-4ADE-ABB2-17E602FD11DE}"/>
              </a:ext>
            </a:extLst>
          </p:cNvPr>
          <p:cNvSpPr>
            <a:spLocks noGrp="1"/>
          </p:cNvSpPr>
          <p:nvPr>
            <p:ph type="title"/>
          </p:nvPr>
        </p:nvSpPr>
        <p:spPr/>
        <p:txBody>
          <a:bodyPr>
            <a:normAutofit/>
          </a:bodyPr>
          <a:lstStyle/>
          <a:p>
            <a:r>
              <a:rPr lang="pt-BR" sz="3200" dirty="0"/>
              <a:t>Qual o procedimento perante o RCPN do Livro E?</a:t>
            </a:r>
          </a:p>
        </p:txBody>
      </p:sp>
      <p:sp>
        <p:nvSpPr>
          <p:cNvPr id="3" name="Espaço Reservado para Conteúdo 2">
            <a:extLst>
              <a:ext uri="{FF2B5EF4-FFF2-40B4-BE49-F238E27FC236}">
                <a16:creationId xmlns:a16="http://schemas.microsoft.com/office/drawing/2014/main" id="{E25DA472-D6EC-44A3-935A-2FB0117AEB0B}"/>
              </a:ext>
            </a:extLst>
          </p:cNvPr>
          <p:cNvSpPr>
            <a:spLocks noGrp="1"/>
          </p:cNvSpPr>
          <p:nvPr>
            <p:ph idx="1"/>
          </p:nvPr>
        </p:nvSpPr>
        <p:spPr/>
        <p:txBody>
          <a:bodyPr>
            <a:normAutofit fontScale="70000" lnSpcReduction="20000"/>
          </a:bodyPr>
          <a:lstStyle/>
          <a:p>
            <a:pPr lvl="0" algn="just"/>
            <a:r>
              <a:rPr lang="pt-BR" dirty="0"/>
              <a:t>Apresentar </a:t>
            </a:r>
            <a:r>
              <a:rPr lang="pt-BR" i="1" dirty="0"/>
              <a:t>requerimento dos interessados</a:t>
            </a:r>
            <a:r>
              <a:rPr lang="pt-BR" dirty="0"/>
              <a:t>  pedindo a </a:t>
            </a:r>
            <a:r>
              <a:rPr lang="pt-BR" i="1" dirty="0"/>
              <a:t>trasladação</a:t>
            </a:r>
            <a:r>
              <a:rPr lang="pt-BR" dirty="0"/>
              <a:t> do título apresentado (escritura de união estável);</a:t>
            </a:r>
          </a:p>
          <a:p>
            <a:pPr lvl="0" algn="just"/>
            <a:r>
              <a:rPr lang="pt-BR" dirty="0"/>
              <a:t>Instruir com a certidão de nascimento dos conviventes, se solteiros, ou de casamento, em original ou cópia autenticada. Salvo se já constar na escritura pública o estado civil atualizado dos companheiros com referência completa aos registros, ou se esses registros civis dos conviventes já estiverem no mesmo RCPN;</a:t>
            </a:r>
          </a:p>
          <a:p>
            <a:pPr algn="just"/>
            <a:r>
              <a:rPr lang="pt-BR" dirty="0"/>
              <a:t>Se a declaração de união estável for </a:t>
            </a:r>
            <a:r>
              <a:rPr lang="pt-BR" i="1" dirty="0"/>
              <a:t>instrumento particular</a:t>
            </a:r>
            <a:r>
              <a:rPr lang="pt-BR" dirty="0"/>
              <a:t>, algumas normas de outros Estados exigem comprovante do registro no RTD</a:t>
            </a:r>
            <a:r>
              <a:rPr lang="pt-BR" i="1" dirty="0"/>
              <a:t>.</a:t>
            </a:r>
            <a:r>
              <a:rPr lang="pt-BR" dirty="0"/>
              <a:t> Em Sergipe, não há disciplina a respeito. Em MG há autorização de ingresso do instrumento particular registrado em RTD (art. 574, VIII, do Código de Normas). Em São Paulo vigora entendimento que o Provimento 37 só autoriza instrumento público. </a:t>
            </a:r>
          </a:p>
          <a:p>
            <a:pPr algn="just"/>
            <a:r>
              <a:rPr lang="pt-BR" dirty="0"/>
              <a:t>Como o objeto do manual é a Escritura Pública, importante saber que, vale repetir, o registro da Escritura primeiramente no RTD para depois ingressar no Livro E do RCPN é de fundamental importância para ser oponível a terceiros as cláusulas que regem o regime de bens e demais circunstâncias do pacto firmado em instrumento público.</a:t>
            </a:r>
          </a:p>
          <a:p>
            <a:pPr algn="just"/>
            <a:r>
              <a:rPr lang="pt-BR" dirty="0"/>
              <a:t>No Registro de Imóveis paulista, o provimento 37/13, já em vigor, em seus itens da NSCGJSP nº 11. “a” 11, 11, “b”, 1, 5 e 14, 63.1. 80 “d”. 85 e 85.1, somente mencionam “escritura pública”, portanto instrumento particular não terá acesso.</a:t>
            </a:r>
          </a:p>
          <a:p>
            <a:pPr algn="just"/>
            <a:r>
              <a:rPr lang="pt-BR" dirty="0"/>
              <a:t>No caso de companheiro casado, mesmo a escritura pública não poderá ingressar no Livro E por força do art. 8º do Provimento 37. No RTD, no caso de companheiro casado, há o impedimento do artigo 1.723, parágrafo 1º do CC, artigo 156 da LRP e item n. 38 do Capítulo XIX da NSCGJSP: </a:t>
            </a:r>
            <a:r>
              <a:rPr lang="pt-BR" i="1" dirty="0"/>
              <a:t>Deverá ser recusado registro a título, documento ou papel que não se revista das formalidades legais exigíveis, devendo a respectiva nota devolutiva indicar o vício extrínseco obstativo do registro.</a:t>
            </a:r>
            <a:r>
              <a:rPr lang="pt-BR" dirty="0"/>
              <a:t> Em São Paulo, o contrato não poderá acessar ao RI (LV 3 Auxiliar), nem no RTD, pois há o impedimento legal para a união estável, conforme preceitua o parágrafo 1º do artigo 1.723 do CC, a não ser que haja prova de que o companheiro (casado) está separado de fato de sua esposa.</a:t>
            </a:r>
            <a:endParaRPr lang="pt-BR" i="1" dirty="0"/>
          </a:p>
        </p:txBody>
      </p:sp>
    </p:spTree>
    <p:extLst>
      <p:ext uri="{BB962C8B-B14F-4D97-AF65-F5344CB8AC3E}">
        <p14:creationId xmlns:p14="http://schemas.microsoft.com/office/powerpoint/2010/main" val="347926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6B747-C056-42C9-8662-11F69F5047B1}"/>
              </a:ext>
            </a:extLst>
          </p:cNvPr>
          <p:cNvSpPr>
            <a:spLocks noGrp="1"/>
          </p:cNvSpPr>
          <p:nvPr>
            <p:ph type="title"/>
          </p:nvPr>
        </p:nvSpPr>
        <p:spPr/>
        <p:txBody>
          <a:bodyPr/>
          <a:lstStyle/>
          <a:p>
            <a:r>
              <a:rPr lang="pt-BR" dirty="0"/>
              <a:t>O registro da união estável ou de sua dissolução no Livro E deverá conter?</a:t>
            </a:r>
          </a:p>
        </p:txBody>
      </p:sp>
      <p:sp>
        <p:nvSpPr>
          <p:cNvPr id="3" name="Espaço Reservado para Conteúdo 2">
            <a:extLst>
              <a:ext uri="{FF2B5EF4-FFF2-40B4-BE49-F238E27FC236}">
                <a16:creationId xmlns:a16="http://schemas.microsoft.com/office/drawing/2014/main" id="{619B7728-76BB-4B1A-8717-D5E1632005AC}"/>
              </a:ext>
            </a:extLst>
          </p:cNvPr>
          <p:cNvSpPr>
            <a:spLocks noGrp="1"/>
          </p:cNvSpPr>
          <p:nvPr>
            <p:ph idx="1"/>
          </p:nvPr>
        </p:nvSpPr>
        <p:spPr>
          <a:xfrm>
            <a:off x="3559945" y="275208"/>
            <a:ext cx="8043169" cy="6445188"/>
          </a:xfrm>
        </p:spPr>
        <p:txBody>
          <a:bodyPr>
            <a:normAutofit fontScale="92500" lnSpcReduction="20000"/>
          </a:bodyPr>
          <a:lstStyle/>
          <a:p>
            <a:pPr lvl="0" algn="just"/>
            <a:r>
              <a:rPr lang="pt-BR" dirty="0"/>
              <a:t>I - a data do registro;</a:t>
            </a:r>
          </a:p>
          <a:p>
            <a:pPr lvl="0" algn="just"/>
            <a:r>
              <a:rPr lang="pt-BR" dirty="0"/>
              <a:t>II - o prenome e o sobrenome, o estado civil, a nacionalidade, a data e o lugar do nascimento, o número do documento oficial de identidade, o CPF, a profissão e o endereço completo de residência atual dos companheiros; </a:t>
            </a:r>
          </a:p>
          <a:p>
            <a:pPr lvl="0" algn="just"/>
            <a:r>
              <a:rPr lang="pt-BR" dirty="0"/>
              <a:t>III - os prenomes, os sobrenomes, a data de nascimento ou de morte e o endereço completo de residência atual dos pais dos conviventes;</a:t>
            </a:r>
          </a:p>
          <a:p>
            <a:pPr lvl="0" algn="just"/>
            <a:r>
              <a:rPr lang="pt-BR" dirty="0"/>
              <a:t>IV - o prenome e o sobrenome do cônjuge precedente e a data da dissolução do casamento anterior, quando for o caso;</a:t>
            </a:r>
          </a:p>
          <a:p>
            <a:pPr lvl="0" algn="just"/>
            <a:r>
              <a:rPr lang="pt-BR" dirty="0"/>
              <a:t>V - a indicação das datas e dos Ofícios de Registro Civil das Pessoas Naturais, com referência ao livro, folha e termo dos respectivos assentos em que foram registrados os nascimentos das partes, os seus casamentos ou uniões estáveis anteriores, assim como os óbitos de seus anteriores cônjuges ou companheiros, quando houver, ou os respectivos divórcios ou separações judiciais ou extrajudiciais, se foram anteriormente casados;</a:t>
            </a:r>
          </a:p>
          <a:p>
            <a:pPr lvl="0" algn="just"/>
            <a:r>
              <a:rPr lang="pt-BR" dirty="0"/>
              <a:t>VI - o número do processo, o juízo, a data da </a:t>
            </a:r>
            <a:r>
              <a:rPr lang="pt-BR" b="1" dirty="0"/>
              <a:t>sentença</a:t>
            </a:r>
            <a:r>
              <a:rPr lang="pt-BR" dirty="0"/>
              <a:t> e a menção ao trânsito em julgado, bem como o nome do juiz que a proferiu ou do desembargador que o relatou, quando for o caso;</a:t>
            </a:r>
          </a:p>
          <a:p>
            <a:pPr lvl="0" algn="just"/>
            <a:r>
              <a:rPr lang="pt-BR" dirty="0"/>
              <a:t>VII - a data da lavratura da </a:t>
            </a:r>
            <a:r>
              <a:rPr lang="pt-BR" b="1" dirty="0"/>
              <a:t>escritura pública</a:t>
            </a:r>
            <a:r>
              <a:rPr lang="pt-BR" dirty="0"/>
              <a:t>, com referência ao número do livro, folha e serventia em que foi lavrada, se por instrumento público;</a:t>
            </a:r>
          </a:p>
          <a:p>
            <a:pPr lvl="0" algn="just"/>
            <a:r>
              <a:rPr lang="pt-BR" dirty="0"/>
              <a:t>VIII - a data da lavratura do registro no Ofício de Registro de Títulos e Documentos competente, com referência ao número do livro, folha, número de ordem e serventia em que foi registrado, </a:t>
            </a:r>
            <a:r>
              <a:rPr lang="pt-BR" b="1" dirty="0"/>
              <a:t>se por instrumento particular</a:t>
            </a:r>
            <a:r>
              <a:rPr lang="pt-BR" dirty="0"/>
              <a:t>;</a:t>
            </a:r>
          </a:p>
          <a:p>
            <a:pPr lvl="0" algn="just"/>
            <a:r>
              <a:rPr lang="pt-BR" dirty="0"/>
              <a:t>IX - regime de bens dos companheiros ou consignação de que não especificado na respectiva escritura pública ou sentença declaratória.</a:t>
            </a:r>
          </a:p>
        </p:txBody>
      </p:sp>
    </p:spTree>
    <p:extLst>
      <p:ext uri="{BB962C8B-B14F-4D97-AF65-F5344CB8AC3E}">
        <p14:creationId xmlns:p14="http://schemas.microsoft.com/office/powerpoint/2010/main" val="4208732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442153-EFC1-4261-A229-F31C0D3569F6}"/>
              </a:ext>
            </a:extLst>
          </p:cNvPr>
          <p:cNvSpPr>
            <a:spLocks noGrp="1"/>
          </p:cNvSpPr>
          <p:nvPr>
            <p:ph type="title"/>
          </p:nvPr>
        </p:nvSpPr>
        <p:spPr/>
        <p:txBody>
          <a:bodyPr/>
          <a:lstStyle/>
          <a:p>
            <a:r>
              <a:rPr lang="pt-BR" dirty="0"/>
              <a:t>Quais as providências seguintes ao registro no Livro “E” e situações especiais?</a:t>
            </a:r>
          </a:p>
        </p:txBody>
      </p:sp>
      <p:sp>
        <p:nvSpPr>
          <p:cNvPr id="3" name="Espaço Reservado para Conteúdo 2">
            <a:extLst>
              <a:ext uri="{FF2B5EF4-FFF2-40B4-BE49-F238E27FC236}">
                <a16:creationId xmlns:a16="http://schemas.microsoft.com/office/drawing/2014/main" id="{8ECC243D-8217-4702-A7EE-82BC83338480}"/>
              </a:ext>
            </a:extLst>
          </p:cNvPr>
          <p:cNvSpPr>
            <a:spLocks noGrp="1"/>
          </p:cNvSpPr>
          <p:nvPr>
            <p:ph idx="1"/>
          </p:nvPr>
        </p:nvSpPr>
        <p:spPr>
          <a:xfrm>
            <a:off x="3869268" y="381739"/>
            <a:ext cx="7315200" cy="6090081"/>
          </a:xfrm>
        </p:spPr>
        <p:txBody>
          <a:bodyPr>
            <a:normAutofit lnSpcReduction="10000"/>
          </a:bodyPr>
          <a:lstStyle/>
          <a:p>
            <a:pPr lvl="0" algn="just"/>
            <a:r>
              <a:rPr lang="pt-BR" sz="1400" dirty="0"/>
              <a:t>O RCPN, após ultimar o registro da UE no Livro E, deverá proceder à comunicação (aos </a:t>
            </a:r>
            <a:r>
              <a:rPr lang="pt-BR" sz="1400" dirty="0" err="1"/>
              <a:t>RCPNs</a:t>
            </a:r>
            <a:r>
              <a:rPr lang="pt-BR" sz="1400" dirty="0"/>
              <a:t> de origem das certidões) e/ou anotação nos registros anteriores (art. 6º do Provimento 37).</a:t>
            </a:r>
          </a:p>
          <a:p>
            <a:pPr lvl="0" algn="just"/>
            <a:r>
              <a:rPr lang="pt-BR" sz="1400" dirty="0"/>
              <a:t>O oficial averbará, no Livro E (à margem do termo de registro da união estável), o óbito, o casamento, a constituição de nova união estável, e a interdição dos companheiros. Tal como se faz no Livro B das pessoas casadas.</a:t>
            </a:r>
          </a:p>
          <a:p>
            <a:pPr lvl="0" algn="just"/>
            <a:r>
              <a:rPr lang="pt-BR" sz="1400" dirty="0"/>
              <a:t>A anotação, desse registro no Livro E, no termo de nascimento, contudo, não tem o condão de impedir o casamento civil ou conversão da união estável em casamento entre os conviventes ou mesmo entre cada um deles com terceiros.</a:t>
            </a:r>
          </a:p>
          <a:p>
            <a:pPr algn="just" fontAlgn="base"/>
            <a:r>
              <a:rPr lang="pt-BR" sz="1400" dirty="0"/>
              <a:t>Alteração de regime de bens da EU: se após o registro no Livro E, em MG há previsão restritiva no art. 576, somente mediante autorização judicial. No RJ, contudo, entende o contrário, pois, diferentemente do que ocorre com o regime de bens no casamento, quando é necessária a autorização judicial para mudança de regime de bens, na união estável não se exige a autorização judicial, basta que se faça outro instrumento estipulando o novo regime patrimonial que regerá a relação daqueles conviventes. Ressalte-se que direitos de terceiros estarão sempre resguardados, mormente, se a intenção dos companheiros tenha sido de lesar credores.</a:t>
            </a:r>
          </a:p>
          <a:p>
            <a:pPr lvl="0" algn="just"/>
            <a:r>
              <a:rPr lang="pt-BR" sz="1400" dirty="0"/>
              <a:t>Registro da dissolução da união estável independe de prévio registro da união estável (art. 7º do Provimento 37).</a:t>
            </a:r>
          </a:p>
          <a:p>
            <a:pPr lvl="0" algn="just"/>
            <a:r>
              <a:rPr lang="pt-BR" sz="1400" dirty="0"/>
              <a:t>Mas, caso haja o prévio registro da união estável, a sua dissolução será averbada à margem daquele termo de registro. A averbação será realizada mediante sentença declaratória de dissolução; por escritura pública ou por instrumento particular previamente registrado no Ofício de Registro de Títulos e Documentos (MG), dispensando-se, em todos os casos, a manifestação do Ministério Público. Contendo a sentença em que declarada a dissolução da união estável a menção ao período em que foi mantida, deverá ser promovido </a:t>
            </a:r>
            <a:r>
              <a:rPr lang="pt-BR" sz="1400" u="sng" dirty="0"/>
              <a:t>primeiro</a:t>
            </a:r>
            <a:r>
              <a:rPr lang="pt-BR" sz="1400" dirty="0"/>
              <a:t> o registro da referida união estável e, na sequência, a averbação de sua dissolução (§ 2º, art. 7º, Provimento 37).</a:t>
            </a:r>
          </a:p>
          <a:p>
            <a:pPr lvl="0" algn="just"/>
            <a:r>
              <a:rPr lang="pt-BR" sz="1400" dirty="0"/>
              <a:t>* </a:t>
            </a:r>
            <a:r>
              <a:rPr lang="pt-BR" sz="1400" dirty="0">
                <a:solidFill>
                  <a:srgbClr val="FF0000"/>
                </a:solidFill>
              </a:rPr>
              <a:t>Atenção, em todas as certidões relativas ao registro da união estável no Livro “E” constará expressamente a seguinte frase: “</a:t>
            </a:r>
            <a:r>
              <a:rPr lang="pt-BR" sz="1400" b="1" i="1" dirty="0">
                <a:solidFill>
                  <a:srgbClr val="FF0000"/>
                </a:solidFill>
              </a:rPr>
              <a:t>Esse registro não produz os efeitos da conversão da união estável em casamento</a:t>
            </a:r>
            <a:r>
              <a:rPr lang="pt-BR" sz="1400" i="1" dirty="0">
                <a:solidFill>
                  <a:srgbClr val="FF0000"/>
                </a:solidFill>
              </a:rPr>
              <a:t>” (art. 9º do Provimento 37).</a:t>
            </a:r>
            <a:r>
              <a:rPr lang="pt-BR" sz="1400" i="1" dirty="0"/>
              <a:t> </a:t>
            </a:r>
            <a:endParaRPr lang="pt-BR" sz="1400" dirty="0"/>
          </a:p>
        </p:txBody>
      </p:sp>
    </p:spTree>
    <p:extLst>
      <p:ext uri="{BB962C8B-B14F-4D97-AF65-F5344CB8AC3E}">
        <p14:creationId xmlns:p14="http://schemas.microsoft.com/office/powerpoint/2010/main" val="1063983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9D2F1-5055-46FB-8BFD-CEE9DC64E6D9}"/>
              </a:ext>
            </a:extLst>
          </p:cNvPr>
          <p:cNvSpPr>
            <a:spLocks noGrp="1"/>
          </p:cNvSpPr>
          <p:nvPr>
            <p:ph type="title"/>
          </p:nvPr>
        </p:nvSpPr>
        <p:spPr/>
        <p:txBody>
          <a:bodyPr/>
          <a:lstStyle/>
          <a:p>
            <a:r>
              <a:rPr lang="pt-BR" dirty="0"/>
              <a:t>Quais as principais diferenças entre o casamento e a união estável?</a:t>
            </a:r>
          </a:p>
        </p:txBody>
      </p:sp>
      <p:sp>
        <p:nvSpPr>
          <p:cNvPr id="3" name="Espaço Reservado para Conteúdo 2">
            <a:extLst>
              <a:ext uri="{FF2B5EF4-FFF2-40B4-BE49-F238E27FC236}">
                <a16:creationId xmlns:a16="http://schemas.microsoft.com/office/drawing/2014/main" id="{4EC13E3C-4953-4B7D-B706-CB7034947DF0}"/>
              </a:ext>
            </a:extLst>
          </p:cNvPr>
          <p:cNvSpPr>
            <a:spLocks noGrp="1"/>
          </p:cNvSpPr>
          <p:nvPr>
            <p:ph idx="1"/>
          </p:nvPr>
        </p:nvSpPr>
        <p:spPr>
          <a:xfrm>
            <a:off x="3604334" y="204186"/>
            <a:ext cx="8167456" cy="6653814"/>
          </a:xfrm>
        </p:spPr>
        <p:txBody>
          <a:bodyPr>
            <a:normAutofit lnSpcReduction="10000"/>
          </a:bodyPr>
          <a:lstStyle/>
          <a:p>
            <a:pPr algn="just" fontAlgn="base"/>
            <a:r>
              <a:rPr lang="pt-BR" dirty="0"/>
              <a:t>Há várias diferenças entre casamento e união estável, que decorrem de fatores diversos, como os modos de constituição, de comprovação e de extinção.</a:t>
            </a:r>
          </a:p>
          <a:p>
            <a:pPr algn="just" fontAlgn="base"/>
            <a:r>
              <a:rPr lang="pt-BR" dirty="0"/>
              <a:t>O casamento é um instituto formal, solene e permite às partes comprovaram o estado civil de casadas com a mera exibição da certidão matrimonial, independente de prova de convivência.</a:t>
            </a:r>
          </a:p>
          <a:p>
            <a:pPr algn="just" fontAlgn="base"/>
            <a:r>
              <a:rPr lang="pt-BR" dirty="0"/>
              <a:t>Já a união estável, como já dito anteriormente, trata-se de uma situação de fato, informal, que não alterará o estado civil dos conviventes e terá que ser provada de diversas formas.</a:t>
            </a:r>
          </a:p>
          <a:p>
            <a:pPr algn="just" fontAlgn="base"/>
            <a:r>
              <a:rPr lang="pt-BR" dirty="0"/>
              <a:t>No que diz respeito à extinção do casamento, esta se dá através do divórcio, que pode ser realizado judicial ou extrajudicialmente, desde que as partes estejam acordes e não haja filho incapaz ou nascituro. Já para a dissolução da união estável, não existe nenhuma formalidade, mas se for da vontade das partes, poderá ser realizada, judicial ou extrajudicialmente, no entanto, nesta última hipótese, é indispensável a assistência do advogado, de acordo com o §2º, do art. 733, do CPC (</a:t>
            </a:r>
            <a:r>
              <a:rPr lang="pt-BR" b="1" dirty="0"/>
              <a:t>Fernanda de Freitas Leitão,</a:t>
            </a:r>
            <a:r>
              <a:rPr lang="pt-BR" dirty="0"/>
              <a:t> tabeliã do 15 Ofício de Notas da Comarca da Capital do Rio de Janeiro).</a:t>
            </a:r>
          </a:p>
          <a:p>
            <a:pPr algn="just" fontAlgn="base"/>
            <a:r>
              <a:rPr lang="pt-BR" dirty="0"/>
              <a:t>As diferenças portanto dos tipos de entidades familiares são de ordem documental e a nubente goza de presunções legais que facilitam sua vida. Fora isso, a diferença de direitos vimos que o STF declarou inconstitucional.</a:t>
            </a:r>
          </a:p>
        </p:txBody>
      </p:sp>
    </p:spTree>
    <p:extLst>
      <p:ext uri="{BB962C8B-B14F-4D97-AF65-F5344CB8AC3E}">
        <p14:creationId xmlns:p14="http://schemas.microsoft.com/office/powerpoint/2010/main" val="256193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7DBD5E-3DC0-4D09-B775-EFB653B4A617}"/>
              </a:ext>
            </a:extLst>
          </p:cNvPr>
          <p:cNvSpPr>
            <a:spLocks noGrp="1"/>
          </p:cNvSpPr>
          <p:nvPr>
            <p:ph type="title"/>
          </p:nvPr>
        </p:nvSpPr>
        <p:spPr/>
        <p:txBody>
          <a:bodyPr/>
          <a:lstStyle/>
          <a:p>
            <a:r>
              <a:rPr lang="pt-BR" u="sng" dirty="0"/>
              <a:t>1. O que é União Estável?</a:t>
            </a:r>
            <a:endParaRPr lang="pt-BR" dirty="0"/>
          </a:p>
        </p:txBody>
      </p:sp>
      <p:sp>
        <p:nvSpPr>
          <p:cNvPr id="3" name="Espaço Reservado para Conteúdo 2">
            <a:extLst>
              <a:ext uri="{FF2B5EF4-FFF2-40B4-BE49-F238E27FC236}">
                <a16:creationId xmlns:a16="http://schemas.microsoft.com/office/drawing/2014/main" id="{C6A21E00-AF79-4709-BD40-D020661354C9}"/>
              </a:ext>
            </a:extLst>
          </p:cNvPr>
          <p:cNvSpPr>
            <a:spLocks noGrp="1"/>
          </p:cNvSpPr>
          <p:nvPr>
            <p:ph idx="1"/>
          </p:nvPr>
        </p:nvSpPr>
        <p:spPr/>
        <p:txBody>
          <a:bodyPr>
            <a:normAutofit fontScale="85000" lnSpcReduction="20000"/>
          </a:bodyPr>
          <a:lstStyle/>
          <a:p>
            <a:pPr algn="just"/>
            <a:r>
              <a:rPr lang="pt-BR" dirty="0"/>
              <a:t>Tecnicamente falando, a união é na essência uma mera situação de fato, informal, que não alterará o estado civil do casal (conviventes), mas poderá “ter” que ser provada de diversas formas. Por essa razão, o fato de você não ter qualquer documento sobre essa união não quer dizer que ela não exista. Ela poderá ser provada de várias formas: contas correntes conjuntas, testemunhas, disposições testamentárias, apólice de seguro, entre outras.</a:t>
            </a:r>
          </a:p>
          <a:p>
            <a:pPr algn="just"/>
            <a:r>
              <a:rPr lang="pt-BR" dirty="0"/>
              <a:t>Art. 22, Decreto 3.048/99, §3º. </a:t>
            </a:r>
            <a:r>
              <a:rPr lang="pt-BR" i="1" dirty="0"/>
              <a:t>Para comprovação do vínculo e da dependência econômica, conforme o caso, devem ser apresentados no mínimo três dos seguintes documentos: (...) VI - declaração especial feita perante tabelião;</a:t>
            </a:r>
          </a:p>
          <a:p>
            <a:pPr algn="just" fontAlgn="base"/>
            <a:r>
              <a:rPr lang="pt-BR" dirty="0"/>
              <a:t>Entretanto, se você tiver um documento público, realizado em cartório, isso terá muita utilidade, haja vista que a escritura pública faz prova plena e se presumem verdadeiros os fatos ali relatados, mas é importante que se frise que a escritura tem caráter meramente declaratório e não constitutivo. Isso quer dizer que se "</a:t>
            </a:r>
            <a:r>
              <a:rPr lang="pt-BR" i="1" dirty="0"/>
              <a:t>a união estável existir, seu registro apenas refletirá um fato anterior. Já se não houver verdadeiramente uma união estável, o registro não passará de uma declaração falsa, pois não servirá para criá-la</a:t>
            </a:r>
            <a:r>
              <a:rPr lang="pt-BR" dirty="0"/>
              <a:t>“ (Tudo que você sempre quis saber sobre a união estável. </a:t>
            </a:r>
            <a:r>
              <a:rPr lang="pt-BR" i="1" dirty="0"/>
              <a:t>Fernanda de Freitas Leitão).</a:t>
            </a:r>
          </a:p>
          <a:p>
            <a:pPr algn="just"/>
            <a:r>
              <a:rPr lang="pt-BR" dirty="0"/>
              <a:t>Deste modo, só judicialmente a declaração de união estável goza de caráter absoluto. O processo judicial de reconhecimento e dissolução de união estável é simplesmente um reconhecimento de que uma união estável existiu em determinado período, quando o </a:t>
            </a:r>
            <a:r>
              <a:rPr lang="pt-BR" dirty="0" err="1"/>
              <a:t>ex-casal</a:t>
            </a:r>
            <a:r>
              <a:rPr lang="pt-BR" dirty="0"/>
              <a:t> não estiver de acordo para dissolvê-la de forma consensual (amigável) em cartório. Desse modo, a escritura faz prova com presunção relativa, o que não quer dizer que não possa ser “derrubada” judicialmente por terceiros que queiram provar a “mentira” das declarações feitas perante o tabelião.</a:t>
            </a:r>
          </a:p>
        </p:txBody>
      </p:sp>
    </p:spTree>
    <p:extLst>
      <p:ext uri="{BB962C8B-B14F-4D97-AF65-F5344CB8AC3E}">
        <p14:creationId xmlns:p14="http://schemas.microsoft.com/office/powerpoint/2010/main" val="2815222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C487F-68A2-4428-B7AD-795C5B2E4C3B}"/>
              </a:ext>
            </a:extLst>
          </p:cNvPr>
          <p:cNvSpPr>
            <a:spLocks noGrp="1"/>
          </p:cNvSpPr>
          <p:nvPr>
            <p:ph type="title"/>
          </p:nvPr>
        </p:nvSpPr>
        <p:spPr/>
        <p:txBody>
          <a:bodyPr/>
          <a:lstStyle/>
          <a:p>
            <a:r>
              <a:rPr lang="pt-BR" dirty="0"/>
              <a:t>Tenho uma união estável e quero convertê-la em casamento. O que devo fazer?</a:t>
            </a:r>
          </a:p>
        </p:txBody>
      </p:sp>
      <p:sp>
        <p:nvSpPr>
          <p:cNvPr id="3" name="Espaço Reservado para Conteúdo 2">
            <a:extLst>
              <a:ext uri="{FF2B5EF4-FFF2-40B4-BE49-F238E27FC236}">
                <a16:creationId xmlns:a16="http://schemas.microsoft.com/office/drawing/2014/main" id="{675C4DC5-3ED8-46D5-88E6-DDE29164CAD8}"/>
              </a:ext>
            </a:extLst>
          </p:cNvPr>
          <p:cNvSpPr>
            <a:spLocks noGrp="1"/>
          </p:cNvSpPr>
          <p:nvPr>
            <p:ph idx="1"/>
          </p:nvPr>
        </p:nvSpPr>
        <p:spPr/>
        <p:txBody>
          <a:bodyPr>
            <a:normAutofit fontScale="77500" lnSpcReduction="20000"/>
          </a:bodyPr>
          <a:lstStyle/>
          <a:p>
            <a:pPr algn="just" fontAlgn="base"/>
            <a:r>
              <a:rPr lang="pt-BR" dirty="0"/>
              <a:t>Os conviventes deverão se dirigir ao Registro Civil das Pessoas Naturais do domicílio de um deles (lembrando que morar junto não é exigido), juntar os documentos necessários para o casamento (habilitação civil como outra qualquer), mais o eventual instrumento da união estável (que, aqui também, não é obrigatório) e preencher o formulário do pedido de habilitação de casamento com conversão da união estável, que poderá ser efetivado sem pedido de celebração do casamento ou com (aí será casamento civil). Os emolumentos embora possuam denominações diferentes, são do mesmo valor em Sergipe.</a:t>
            </a:r>
          </a:p>
          <a:p>
            <a:pPr algn="just" fontAlgn="base"/>
            <a:r>
              <a:rPr lang="pt-BR" dirty="0">
                <a:solidFill>
                  <a:srgbClr val="FF0000"/>
                </a:solidFill>
              </a:rPr>
              <a:t>Qual a diferença entre a conversão da união estável em casamento e o pedido sem a conversão?</a:t>
            </a:r>
          </a:p>
          <a:p>
            <a:pPr algn="just" fontAlgn="base"/>
            <a:r>
              <a:rPr lang="pt-BR" dirty="0"/>
              <a:t>A diferença é pequena. Na conversão, em princípio, não haverá apenas a celebração do casamento, a não ser que os interessados queiram e requeiram ao Registrador Civil, caso contrário, será a lavratura do termo pelo Registrador Civil que expedirá a certidão padrão de casamento igual à do casamento civil sem conversão. Apenas a certidão de inteiro teor do termo identificará ser uma conversão.</a:t>
            </a:r>
          </a:p>
          <a:p>
            <a:pPr algn="just" fontAlgn="base"/>
            <a:r>
              <a:rPr lang="pt-BR" dirty="0">
                <a:solidFill>
                  <a:srgbClr val="FF0000"/>
                </a:solidFill>
              </a:rPr>
              <a:t>Nesse pedido de conversão, os interessados poderão solicitar também que fique anotado na certidão de casamento o termo de início da união estável deles?</a:t>
            </a:r>
          </a:p>
          <a:p>
            <a:pPr algn="just" fontAlgn="base"/>
            <a:r>
              <a:rPr lang="pt-BR" dirty="0"/>
              <a:t>NÃO.</a:t>
            </a:r>
          </a:p>
          <a:p>
            <a:pPr algn="just" fontAlgn="base"/>
            <a:r>
              <a:rPr lang="pt-BR" dirty="0"/>
              <a:t>Em outros Estados (como RJ), pode, mas o período de união estável continuará sendo união estável, não há efeitos retroativos do casamento.</a:t>
            </a:r>
          </a:p>
          <a:p>
            <a:pPr algn="just" fontAlgn="base"/>
            <a:r>
              <a:rPr lang="pt-BR" dirty="0"/>
              <a:t>Em Sergipe a opção do CNNR foi por vedar expressamente qualquer referência ao período de união estável (art. 408, § 6º).</a:t>
            </a:r>
          </a:p>
        </p:txBody>
      </p:sp>
    </p:spTree>
    <p:extLst>
      <p:ext uri="{BB962C8B-B14F-4D97-AF65-F5344CB8AC3E}">
        <p14:creationId xmlns:p14="http://schemas.microsoft.com/office/powerpoint/2010/main" val="2709432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3A190-8598-409F-A422-2CA194938F95}"/>
              </a:ext>
            </a:extLst>
          </p:cNvPr>
          <p:cNvSpPr>
            <a:spLocks noGrp="1"/>
          </p:cNvSpPr>
          <p:nvPr>
            <p:ph type="title"/>
          </p:nvPr>
        </p:nvSpPr>
        <p:spPr/>
        <p:txBody>
          <a:bodyPr/>
          <a:lstStyle/>
          <a:p>
            <a:r>
              <a:rPr lang="pt-BR" dirty="0"/>
              <a:t>Como é a tramitação da conversão diretamente feita no Cartório?</a:t>
            </a:r>
          </a:p>
        </p:txBody>
      </p:sp>
      <p:sp>
        <p:nvSpPr>
          <p:cNvPr id="3" name="Espaço Reservado para Conteúdo 2">
            <a:extLst>
              <a:ext uri="{FF2B5EF4-FFF2-40B4-BE49-F238E27FC236}">
                <a16:creationId xmlns:a16="http://schemas.microsoft.com/office/drawing/2014/main" id="{9993D78A-B1FC-4AFD-999E-3F6D165B9303}"/>
              </a:ext>
            </a:extLst>
          </p:cNvPr>
          <p:cNvSpPr>
            <a:spLocks noGrp="1"/>
          </p:cNvSpPr>
          <p:nvPr>
            <p:ph idx="1"/>
          </p:nvPr>
        </p:nvSpPr>
        <p:spPr>
          <a:xfrm>
            <a:off x="3869268" y="0"/>
            <a:ext cx="7315200" cy="6569476"/>
          </a:xfrm>
        </p:spPr>
        <p:txBody>
          <a:bodyPr>
            <a:normAutofit fontScale="62500" lnSpcReduction="20000"/>
          </a:bodyPr>
          <a:lstStyle/>
          <a:p>
            <a:pPr algn="just"/>
            <a:r>
              <a:rPr lang="pt-BR" dirty="0"/>
              <a:t>Em Sergipe, a tramitação está disciplinada no art. 408, CNNR, conforme regras fixadas pelo Provimento 13/1999 da CGJ. A conversão da união estável em casamento deverá ser requerida pelos conviventes perante o Oficial do Registro Civil das Pessoas Naturais de seu domicílio. Observando-se os impedimentos matrimoniais previstos nos artigos 1521 a 1524 do Código Civil Brasileiro, ou seja, uma habilitação para casamento padrão, diferindo apenas na redação do requerimento.</a:t>
            </a:r>
          </a:p>
          <a:p>
            <a:pPr algn="just"/>
            <a:r>
              <a:rPr lang="pt-BR" dirty="0"/>
              <a:t> Ao receber o requerimento, o Oficial do Registro Civil competente, formalizará a habilitação para o casamento nos termos dos artigos 67 a 69 da Lei nº 6.015/73 (Lei dos Registros Públicos), isto é, será iniciado o processo de habilitação previsto nos </a:t>
            </a:r>
            <a:r>
              <a:rPr lang="pt-BR" dirty="0" err="1"/>
              <a:t>arts</a:t>
            </a:r>
            <a:r>
              <a:rPr lang="pt-BR" dirty="0"/>
              <a:t>. 373 a 396, CNNR, devendo constar dos editais que se trata de </a:t>
            </a:r>
            <a:r>
              <a:rPr lang="pt-BR" i="1" dirty="0"/>
              <a:t>conversão de união estável em casamento</a:t>
            </a:r>
            <a:r>
              <a:rPr lang="pt-BR" dirty="0"/>
              <a:t>. </a:t>
            </a:r>
          </a:p>
          <a:p>
            <a:pPr algn="just"/>
            <a:r>
              <a:rPr lang="pt-BR" dirty="0"/>
              <a:t>Decorrido o prazo legal do edital, os autos serão, igualmente ao casamento civil, encaminhados ao Ministério Público.</a:t>
            </a:r>
          </a:p>
          <a:p>
            <a:pPr algn="just"/>
            <a:r>
              <a:rPr lang="pt-BR" dirty="0"/>
              <a:t>Expedida a certidão de habilitados para o casamento, após retorno dos autos com o parecer favorável do representante do Ministério Público, será imediatamente lavrado o assento, independente de celebração perante o </a:t>
            </a:r>
            <a:r>
              <a:rPr lang="pt-BR" i="1" dirty="0"/>
              <a:t>juiz ou Ministro religioso</a:t>
            </a:r>
            <a:r>
              <a:rPr lang="pt-BR" dirty="0"/>
              <a:t>, anotando-se no respectivo termo de registro que se trata de conversão de união estável em casamento. Assim, estando em termos o pedido (declarados habilitados pelo Registrador, haja vista que não há mais habilitação judicial), será lavrado o assento da conversão da união estável em casamento, independentemente de qualquer solenidade, prescindindo o ato da celebração do matrimônio. Caso contrário, isto é, se o Ministério Público impugnar o pedido ou a documentação, os autos serão encaminhados ao Juízo de Direito competente, que decidirá sem recurso. </a:t>
            </a:r>
          </a:p>
          <a:p>
            <a:pPr algn="just"/>
            <a:r>
              <a:rPr lang="pt-BR" dirty="0">
                <a:solidFill>
                  <a:srgbClr val="FF0000"/>
                </a:solidFill>
              </a:rPr>
              <a:t>Cumpre ressaltar que há um entendimento isolado com base em uma consulta (sem correspondente revogação das normas referidas, CONSULTA nº 11588/2011 – CONVERSÃO: ENCAMINHAR AO JUIZ) em que se decidiu, em conversão de união estável de pessoas de mesmo sexo, que os autos deverão ir excepcionalmente para o Juiz de Direito mesmo quando houver parecer favorável do MP. Contudo, tal consulta foi expressamente citada no Provimento 06/2012 (que incluiu os </a:t>
            </a:r>
            <a:r>
              <a:rPr lang="pt-BR" dirty="0" err="1">
                <a:solidFill>
                  <a:srgbClr val="FF0000"/>
                </a:solidFill>
              </a:rPr>
              <a:t>arts</a:t>
            </a:r>
            <a:r>
              <a:rPr lang="pt-BR" dirty="0">
                <a:solidFill>
                  <a:srgbClr val="FF0000"/>
                </a:solidFill>
              </a:rPr>
              <a:t>. 407-A e seguintes no CNNR) que renumerou a Subseção da Conversão e em nada alterou o rito previsto no art. 408, §3º, onde NÃO há a remessa </a:t>
            </a:r>
            <a:r>
              <a:rPr lang="pt-BR">
                <a:solidFill>
                  <a:srgbClr val="FF0000"/>
                </a:solidFill>
              </a:rPr>
              <a:t>dos autos ao JCP. </a:t>
            </a:r>
            <a:endParaRPr lang="pt-BR" dirty="0">
              <a:solidFill>
                <a:srgbClr val="FF0000"/>
              </a:solidFill>
            </a:endParaRPr>
          </a:p>
          <a:p>
            <a:pPr algn="just"/>
            <a:r>
              <a:rPr lang="pt-BR" dirty="0"/>
              <a:t>O termo de registro da conversão da união estável em casamento será lavrado no mesmo Livro “B” (sendo vedado abrir livro específico), exarando-se o determinado no art. 402, </a:t>
            </a:r>
            <a:r>
              <a:rPr lang="pt-BR" b="1" dirty="0"/>
              <a:t>sem a indicação da data da celebração </a:t>
            </a:r>
            <a:r>
              <a:rPr lang="pt-BR" dirty="0"/>
              <a:t>(posto que não houve);</a:t>
            </a:r>
            <a:r>
              <a:rPr lang="pt-BR" b="1" dirty="0"/>
              <a:t> sem indicação do nome e assinatura do presidente do ato </a:t>
            </a:r>
            <a:r>
              <a:rPr lang="pt-BR" dirty="0"/>
              <a:t>(posto que não houve);</a:t>
            </a:r>
            <a:r>
              <a:rPr lang="pt-BR" b="1" dirty="0"/>
              <a:t> sem indicação do nome e assinatura dos conviventes e das testemunhas </a:t>
            </a:r>
            <a:r>
              <a:rPr lang="pt-BR" dirty="0"/>
              <a:t>(posto que já assinaram o requerimento), cujos espaços próprios deverão ser inutilizados, anotando-se no respectivo termo que se trata de conversão de união estável em casamento. </a:t>
            </a:r>
          </a:p>
          <a:p>
            <a:pPr algn="just"/>
            <a:r>
              <a:rPr lang="pt-BR" dirty="0"/>
              <a:t>Não constará do assento de casamento convertido a partir da união estável, em nenhuma hipótese, a data do início, período ou duração desta. Contudo, o Ministério Público de Sergipe tem questionado tal regra e exigido pelo menos que conste o período dos autos de habilitação, via declaração, para ficar registrado a manifestação de ambos quando não anexada Escritura Pública.</a:t>
            </a:r>
          </a:p>
        </p:txBody>
      </p:sp>
    </p:spTree>
    <p:extLst>
      <p:ext uri="{BB962C8B-B14F-4D97-AF65-F5344CB8AC3E}">
        <p14:creationId xmlns:p14="http://schemas.microsoft.com/office/powerpoint/2010/main" val="88213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8D013C-0157-4A77-A234-53D234520F55}"/>
              </a:ext>
            </a:extLst>
          </p:cNvPr>
          <p:cNvSpPr>
            <a:spLocks noGrp="1"/>
          </p:cNvSpPr>
          <p:nvPr>
            <p:ph type="title"/>
          </p:nvPr>
        </p:nvSpPr>
        <p:spPr/>
        <p:txBody>
          <a:bodyPr/>
          <a:lstStyle/>
          <a:p>
            <a:r>
              <a:rPr lang="pt-BR" dirty="0"/>
              <a:t>Como é a tramitação da conversão feita perante o Juízo de Direito?</a:t>
            </a:r>
          </a:p>
        </p:txBody>
      </p:sp>
      <p:sp>
        <p:nvSpPr>
          <p:cNvPr id="3" name="Espaço Reservado para Conteúdo 2">
            <a:extLst>
              <a:ext uri="{FF2B5EF4-FFF2-40B4-BE49-F238E27FC236}">
                <a16:creationId xmlns:a16="http://schemas.microsoft.com/office/drawing/2014/main" id="{FCE4EC3F-1FDE-444D-860C-ED28CB83C4EC}"/>
              </a:ext>
            </a:extLst>
          </p:cNvPr>
          <p:cNvSpPr>
            <a:spLocks noGrp="1"/>
          </p:cNvSpPr>
          <p:nvPr>
            <p:ph idx="1"/>
          </p:nvPr>
        </p:nvSpPr>
        <p:spPr>
          <a:xfrm>
            <a:off x="3746377" y="550415"/>
            <a:ext cx="7927759" cy="5983549"/>
          </a:xfrm>
        </p:spPr>
        <p:txBody>
          <a:bodyPr>
            <a:normAutofit fontScale="85000" lnSpcReduction="20000"/>
          </a:bodyPr>
          <a:lstStyle/>
          <a:p>
            <a:pPr algn="just"/>
            <a:r>
              <a:rPr lang="pt-BR" dirty="0"/>
              <a:t>Vimos que não constará do assento de casamento convertido a partir da união estável, em nenhuma hipótese, a data do início, período ou duração desta.  A razão dessa vedação encontramos no § 3º do art. 522 do Código de Normas de Minas Gerais: </a:t>
            </a:r>
            <a:r>
              <a:rPr lang="pt-BR" i="1" dirty="0"/>
              <a:t>não constará do assento data de início da união estável, não servindo este como prova da existência e da duração da união estável em período anterior à conversão</a:t>
            </a:r>
            <a:r>
              <a:rPr lang="pt-BR" dirty="0"/>
              <a:t>.</a:t>
            </a:r>
          </a:p>
          <a:p>
            <a:pPr algn="just"/>
            <a:r>
              <a:rPr lang="pt-BR" dirty="0">
                <a:solidFill>
                  <a:srgbClr val="FF0000"/>
                </a:solidFill>
              </a:rPr>
              <a:t>Como, então, dar publicidade a este período na conversão?</a:t>
            </a:r>
          </a:p>
          <a:p>
            <a:pPr algn="just"/>
            <a:r>
              <a:rPr lang="pt-BR" dirty="0"/>
              <a:t>Em Sergipe não há “</a:t>
            </a:r>
            <a:r>
              <a:rPr lang="pt-BR" i="1" dirty="0"/>
              <a:t>plano B</a:t>
            </a:r>
            <a:r>
              <a:rPr lang="pt-BR" dirty="0"/>
              <a:t>”. Daí a importância da Escritura Pública Declaratória de União Estável e os respectivos registros no RTD e no Livro “E” do RCPN. Não obstante sempre haver a via judicial para reconhecer esse período anterior de união estável, se for pedido, esse reconhecimento se dará apenas “avulsamente” em Sergipe, ainda que sob o fundamento do art. 1726 CC (pedido de conversão feito ao Juiz de Direito e posterior Registro), pois inexiste regulamento sergipano que cuide da conversão pela via judicial.</a:t>
            </a:r>
          </a:p>
          <a:p>
            <a:pPr algn="just"/>
            <a:r>
              <a:rPr lang="pt-BR" dirty="0"/>
              <a:t>Em Minas Gerais, há. </a:t>
            </a:r>
          </a:p>
          <a:p>
            <a:pPr algn="just"/>
            <a:r>
              <a:rPr lang="pt-BR" i="1" dirty="0"/>
              <a:t>Art. 523. Para conversão em casamento com reconhecimento da data de início da união estável, o pedido deve ser direcionado ao juízo competente, que apurará o fato de forma análoga à justificação prevista nos </a:t>
            </a:r>
            <a:r>
              <a:rPr lang="pt-BR" i="1" dirty="0" err="1"/>
              <a:t>arts</a:t>
            </a:r>
            <a:r>
              <a:rPr lang="pt-BR" i="1" dirty="0"/>
              <a:t>. 861 e seguintes do Código de Processo Civil. </a:t>
            </a:r>
          </a:p>
          <a:p>
            <a:pPr algn="just"/>
            <a:r>
              <a:rPr lang="pt-BR" i="1" dirty="0"/>
              <a:t>Parágrafo único. Após o reconhecimento judicial, o oficial de registro lavrará no Livro “B”, mediante apresentação do respectivo mandado, o assento da conversão de união estável em casamento, do qual constará a data de início da união estável apurada no procedimento de justificação. </a:t>
            </a:r>
          </a:p>
          <a:p>
            <a:pPr algn="just"/>
            <a:r>
              <a:rPr lang="pt-BR" dirty="0"/>
              <a:t>Entretanto, enquanto não houver ritual semelhante previsto em nosso CNNR, a conversão da união estável em casamento civil operar-se-á exclusivamente na via administrativa no Estado de Sergipe e sem constar a data início da união.</a:t>
            </a:r>
          </a:p>
        </p:txBody>
      </p:sp>
    </p:spTree>
    <p:extLst>
      <p:ext uri="{BB962C8B-B14F-4D97-AF65-F5344CB8AC3E}">
        <p14:creationId xmlns:p14="http://schemas.microsoft.com/office/powerpoint/2010/main" val="435230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D2B142-68D1-49FF-BD5D-8CE85DE31623}"/>
              </a:ext>
            </a:extLst>
          </p:cNvPr>
          <p:cNvSpPr>
            <a:spLocks noGrp="1"/>
          </p:cNvSpPr>
          <p:nvPr>
            <p:ph type="title"/>
          </p:nvPr>
        </p:nvSpPr>
        <p:spPr/>
        <p:txBody>
          <a:bodyPr/>
          <a:lstStyle/>
          <a:p>
            <a:r>
              <a:rPr lang="pt-BR" dirty="0"/>
              <a:t>Como é que se faz uma qualificação de estado civil segura em escrituras, em casos de união estável sem documento?</a:t>
            </a:r>
          </a:p>
        </p:txBody>
      </p:sp>
      <p:sp>
        <p:nvSpPr>
          <p:cNvPr id="3" name="Espaço Reservado para Conteúdo 2">
            <a:extLst>
              <a:ext uri="{FF2B5EF4-FFF2-40B4-BE49-F238E27FC236}">
                <a16:creationId xmlns:a16="http://schemas.microsoft.com/office/drawing/2014/main" id="{FC3CC0D5-24F9-440D-A321-DD8FA2EDDCA7}"/>
              </a:ext>
            </a:extLst>
          </p:cNvPr>
          <p:cNvSpPr>
            <a:spLocks noGrp="1"/>
          </p:cNvSpPr>
          <p:nvPr>
            <p:ph idx="1"/>
          </p:nvPr>
        </p:nvSpPr>
        <p:spPr>
          <a:xfrm>
            <a:off x="3568823" y="195309"/>
            <a:ext cx="8167457" cy="6578353"/>
          </a:xfrm>
        </p:spPr>
        <p:txBody>
          <a:bodyPr>
            <a:normAutofit lnSpcReduction="10000"/>
          </a:bodyPr>
          <a:lstStyle/>
          <a:p>
            <a:pPr algn="just"/>
            <a:r>
              <a:rPr lang="pt-BR" sz="2400" dirty="0"/>
              <a:t>Alguns tabeliães lançam, na qualificação das partes em escrituras públicas a seguinte definição de estado civil: </a:t>
            </a:r>
            <a:r>
              <a:rPr lang="pt-BR" sz="2400" i="1" dirty="0"/>
              <a:t>estado civil é o de solteiro e declara não manter união estável com qualquer pessoa, nos termos do artigo nº 1723 e seguintes do Código Civil Brasileiro</a:t>
            </a:r>
            <a:r>
              <a:rPr lang="pt-BR" sz="2400" dirty="0"/>
              <a:t>.</a:t>
            </a:r>
          </a:p>
          <a:p>
            <a:pPr algn="just"/>
            <a:r>
              <a:rPr lang="pt-BR" sz="2400" dirty="0">
                <a:solidFill>
                  <a:srgbClr val="FF0000"/>
                </a:solidFill>
              </a:rPr>
              <a:t>Colher a dita declaração revela-se inútil em Sergipe, mesmo para prevenir responsabilidade civil por parte do tabelião que não a colheu. Vale repetir o que foi dito no primeiro parágrafo desse Manual, a união é na essência uma mera situação de fato, informal, que não alterará o estado civil do casal (dos conviventes) que permanecerão solteiros. O fato de você não ter qualquer documento sobre essa união não quer dizer que ela não exista. E não há, portanto, como o tabelião ter controle sobre essa entidade familiar brasileira.</a:t>
            </a:r>
          </a:p>
          <a:p>
            <a:pPr algn="just"/>
            <a:r>
              <a:rPr lang="pt-BR" sz="2400" dirty="0">
                <a:solidFill>
                  <a:srgbClr val="FF0000"/>
                </a:solidFill>
              </a:rPr>
              <a:t>Por outro lado, quem não promoveu a publicidade necessária para resguardar seus direitos de “companheira (o)”, como lavrar instrumento de pacto de união e promover os registros nos RTD, RCPN e RI, depois não poderá querer fazer valer tais direitos perante terceiros adquirentes. Não adianta </a:t>
            </a:r>
            <a:r>
              <a:rPr lang="pt-BR" sz="2400" i="1" dirty="0">
                <a:solidFill>
                  <a:srgbClr val="FF0000"/>
                </a:solidFill>
              </a:rPr>
              <a:t>chorar o leite derramado</a:t>
            </a:r>
            <a:r>
              <a:rPr lang="pt-BR" sz="2400" dirty="0">
                <a:solidFill>
                  <a:srgbClr val="FF0000"/>
                </a:solidFill>
              </a:rPr>
              <a:t>. Sempre bom destacar isso aos usuários.</a:t>
            </a:r>
          </a:p>
        </p:txBody>
      </p:sp>
    </p:spTree>
    <p:extLst>
      <p:ext uri="{BB962C8B-B14F-4D97-AF65-F5344CB8AC3E}">
        <p14:creationId xmlns:p14="http://schemas.microsoft.com/office/powerpoint/2010/main" val="1936685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ECEF4-B82B-4DFC-A0C9-CAEBE4BCA943}"/>
              </a:ext>
            </a:extLst>
          </p:cNvPr>
          <p:cNvSpPr>
            <a:spLocks noGrp="1"/>
          </p:cNvSpPr>
          <p:nvPr>
            <p:ph type="title"/>
          </p:nvPr>
        </p:nvSpPr>
        <p:spPr/>
        <p:txBody>
          <a:bodyPr/>
          <a:lstStyle/>
          <a:p>
            <a:r>
              <a:rPr lang="pt-BR" dirty="0"/>
              <a:t>Como é que se faz uma qualificação de estado civil segura em escrituras, mesmo sem previsão local?</a:t>
            </a:r>
          </a:p>
        </p:txBody>
      </p:sp>
      <p:sp>
        <p:nvSpPr>
          <p:cNvPr id="3" name="Espaço Reservado para Conteúdo 2">
            <a:extLst>
              <a:ext uri="{FF2B5EF4-FFF2-40B4-BE49-F238E27FC236}">
                <a16:creationId xmlns:a16="http://schemas.microsoft.com/office/drawing/2014/main" id="{03FB5EA8-0F45-4F45-AAE6-5493FA0AB945}"/>
              </a:ext>
            </a:extLst>
          </p:cNvPr>
          <p:cNvSpPr>
            <a:spLocks noGrp="1"/>
          </p:cNvSpPr>
          <p:nvPr>
            <p:ph idx="1"/>
          </p:nvPr>
        </p:nvSpPr>
        <p:spPr/>
        <p:txBody>
          <a:bodyPr>
            <a:normAutofit fontScale="85000" lnSpcReduction="20000"/>
          </a:bodyPr>
          <a:lstStyle/>
          <a:p>
            <a:pPr algn="just"/>
            <a:r>
              <a:rPr lang="pt-BR" dirty="0"/>
              <a:t>Não obstante não possuirmos nenhuma referência normativa da devida qualificação do estado civil das partes nos instrumentos públicos, bom saber quais as regras aplicáveis em outros Estados. Embora a normativa que regerá a lavratura seja a do local onde lavrado o instrumento público, para evitar dissabores aos usuários que farão registros em outras localidades, melhor prevenir imperfeições que atrasarão o desiderato principal que é o registro do título.</a:t>
            </a:r>
          </a:p>
          <a:p>
            <a:pPr algn="just"/>
            <a:r>
              <a:rPr lang="pt-BR" dirty="0"/>
              <a:t>O Código de Normas anterior ao vigente de SC havia o seguinte art. 887. </a:t>
            </a:r>
            <a:r>
              <a:rPr lang="pt-BR" i="1" dirty="0"/>
              <a:t>Deverá o delegado notarial, quando pessoa não casada (solteira, separada judicialmente, divorciada ou viúva) pretender alienar ou gravar de ônus real bens imóveis, fazer constar no corpo da escritura declaração do alienante de que não vive em união estável</a:t>
            </a:r>
            <a:r>
              <a:rPr lang="pt-BR" dirty="0"/>
              <a:t>. </a:t>
            </a:r>
            <a:r>
              <a:rPr lang="pt-BR" i="1" dirty="0"/>
              <a:t>§ 1o Aplica-se o disposto no caput à pessoa casada pelo regime da separação de bens que esteja separada de fato. § 2o Quando o ato for realizado por procurador, o instrumento procuratório deverá conter poder específico para a declaração prevista no caput.</a:t>
            </a:r>
          </a:p>
          <a:p>
            <a:pPr algn="just"/>
            <a:r>
              <a:rPr lang="pt-BR" dirty="0"/>
              <a:t>Atualmente, embora a dita redação não tenha sido repetida, ficou estabelecido lá (em SC) o </a:t>
            </a:r>
            <a:r>
              <a:rPr lang="pt-BR" i="1" dirty="0"/>
              <a:t>ENUNCIADO Nº 24 - UNIÃO ESTÁVEL. 24.1. Deverá o notário, quando pessoa não casada ou separada de fato do cônjuge com quem é casado pelo regime da separação absoluta de bens pretender alienar ou gravar de ônus real bens imóveis, fazer constar na escritura declaração do outorgante de que não vive em união estável. 24.2. A declaração do item anterior poderá ser feita por procurador, bastando que possua poderes para prestar declarações. 24.3. Havendo união estável, deverá o companheiro manifestar sua anuência em relação ao ato, salvo quando existir contrato escrito estabelecendo a incomunicabilidade dos bens.</a:t>
            </a:r>
            <a:endParaRPr lang="pt-BR" dirty="0"/>
          </a:p>
        </p:txBody>
      </p:sp>
    </p:spTree>
    <p:extLst>
      <p:ext uri="{BB962C8B-B14F-4D97-AF65-F5344CB8AC3E}">
        <p14:creationId xmlns:p14="http://schemas.microsoft.com/office/powerpoint/2010/main" val="4039234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913D9-D5A5-4D7D-B4C1-BD543159192C}"/>
              </a:ext>
            </a:extLst>
          </p:cNvPr>
          <p:cNvSpPr>
            <a:spLocks noGrp="1"/>
          </p:cNvSpPr>
          <p:nvPr>
            <p:ph type="title"/>
          </p:nvPr>
        </p:nvSpPr>
        <p:spPr/>
        <p:txBody>
          <a:bodyPr>
            <a:normAutofit/>
          </a:bodyPr>
          <a:lstStyle/>
          <a:p>
            <a:r>
              <a:rPr lang="pt-BR" dirty="0"/>
              <a:t>Como é que se faz uma fiscalização tabelioa da qualificação de estado civil, mesmo sem permissão local?</a:t>
            </a:r>
          </a:p>
        </p:txBody>
      </p:sp>
      <p:sp>
        <p:nvSpPr>
          <p:cNvPr id="3" name="Espaço Reservado para Conteúdo 2">
            <a:extLst>
              <a:ext uri="{FF2B5EF4-FFF2-40B4-BE49-F238E27FC236}">
                <a16:creationId xmlns:a16="http://schemas.microsoft.com/office/drawing/2014/main" id="{B0C20782-9AD9-4A40-AC17-00FA459B73DC}"/>
              </a:ext>
            </a:extLst>
          </p:cNvPr>
          <p:cNvSpPr>
            <a:spLocks noGrp="1"/>
          </p:cNvSpPr>
          <p:nvPr>
            <p:ph idx="1"/>
          </p:nvPr>
        </p:nvSpPr>
        <p:spPr>
          <a:xfrm>
            <a:off x="3869268" y="133165"/>
            <a:ext cx="7315200" cy="6724835"/>
          </a:xfrm>
        </p:spPr>
        <p:txBody>
          <a:bodyPr>
            <a:normAutofit fontScale="70000" lnSpcReduction="20000"/>
          </a:bodyPr>
          <a:lstStyle/>
          <a:p>
            <a:pPr algn="just"/>
            <a:r>
              <a:rPr lang="pt-BR" dirty="0"/>
              <a:t>Além da falta de previsão em Sergipe da recomendada declaração anterior, </a:t>
            </a:r>
            <a:r>
              <a:rPr lang="pt-BR" dirty="0">
                <a:solidFill>
                  <a:srgbClr val="FF0000"/>
                </a:solidFill>
              </a:rPr>
              <a:t>cumpre ressaltar que em Sergipe é VEDADO investigar a veracidade das declarações de estado civil</a:t>
            </a:r>
            <a:r>
              <a:rPr lang="pt-BR" dirty="0"/>
              <a:t>, principalmente quando importar em ônus ao declarante (parecer inominado expedido em 26/06/2013 pela CGJ/SE para o 15º Ofício de </a:t>
            </a:r>
            <a:r>
              <a:rPr lang="pt-BR" dirty="0" err="1"/>
              <a:t>Aracaju-SE</a:t>
            </a:r>
            <a:r>
              <a:rPr lang="pt-BR" dirty="0"/>
              <a:t>). Embora o CNJ no PCA 0001466.44.2009.2.00.000, em julgamento da legalidade do disposto no art. 751 do Código do RJ (prazo máximo de 6 meses), tenha reconhecido que não há ilegalidade na exigência de apresentação de certidão de nascimento com data de emissão NÃO SUPERIOR A SEIS meses para habilitação de casamento, o fato é que em Sergipe a regra é a VEDAÇÃO de exigência.</a:t>
            </a:r>
          </a:p>
          <a:p>
            <a:pPr algn="just"/>
            <a:r>
              <a:rPr lang="pt-BR" dirty="0"/>
              <a:t>Estabelecido esse pressuposto de alerta, </a:t>
            </a:r>
            <a:r>
              <a:rPr lang="pt-BR" dirty="0">
                <a:solidFill>
                  <a:srgbClr val="FF0000"/>
                </a:solidFill>
              </a:rPr>
              <a:t>a título de recomendação***</a:t>
            </a:r>
            <a:r>
              <a:rPr lang="pt-BR" dirty="0"/>
              <a:t>, podemos observar os procedimentos de segurança dos contratantes adotados em outros Estados, em especial o catarinense </a:t>
            </a:r>
            <a:r>
              <a:rPr lang="pt-BR" b="1" dirty="0"/>
              <a:t>Enunciado nº 2 – certidão atualizada para comprovação do estado civil. </a:t>
            </a:r>
            <a:r>
              <a:rPr lang="pt-BR" i="1" dirty="0"/>
              <a:t>2.1. Até que seja possível a solicitação de certidões eletrônicas de registro civil via rede mundial de computadores, para lavratura de escrituras em que o estado civil seja condição relevante, a apresentação de certidão de nascimento ou casamento expedida </a:t>
            </a:r>
            <a:r>
              <a:rPr lang="pt-BR" b="1" i="1" dirty="0"/>
              <a:t>há menos de 90 dias</a:t>
            </a:r>
            <a:r>
              <a:rPr lang="pt-BR" i="1" dirty="0"/>
              <a:t>, cuja autenticidade for verificada, supre a exigência do art. 882, §1º, do Código de Normas da CGJ/SC. 2.2. Exceto para </a:t>
            </a:r>
            <a:r>
              <a:rPr lang="pt-BR" b="1" i="1" dirty="0"/>
              <a:t>procuração</a:t>
            </a:r>
            <a:r>
              <a:rPr lang="pt-BR" i="1" dirty="0"/>
              <a:t> em causa própria, para todas as demais é dispensada a apresentação da certidão de estado civil dos outorgantes, </a:t>
            </a:r>
            <a:r>
              <a:rPr lang="pt-BR" b="1" i="1" dirty="0"/>
              <a:t>bastando a declaração feita pelo outorgante </a:t>
            </a:r>
            <a:r>
              <a:rPr lang="pt-BR" i="1" dirty="0"/>
              <a:t>de seu estado civil, sob as penas da lei. Justificativa: O estado civil do Mandante não é relevante para lavratura de procuração, visto que esta não terá eficácia ou terá que ser retificada caso se detecte incorreção na informação por ocasião de sua utilização, sendo recomendável, porém, a menção aos dados do registro civil no instrumento, a fim de facilitar a futura solicitação de certidão atualizada. 2.3. O estado civil é relevante em quaisquer das situações previstas no art. 1.647 do Código Civil, bem como, para lavratura de escrituras previstas pela Lei 11.441/2007, de escrituras de união estável, dissolução de união estável e testamentos, devendo todas as partes apresentarem certidão do registro civil atualizada (expedida a menos de 90 dias). 2.4. Em escrituras de compra e venda e de doação não há necessidade de apresentação de certidão de estado civil atualizada do(s) adquirente(s) e do(s) donatário(s). Fundamentação: Art. 882, §1º, do Código de Normas da CGJ/SC; artigos 106 a 108 da Lei nº 6.015/73; art. 1º da Lei nº 8.935/94; artigos 1.647 e 1.723, §1º, do Código Civil; art. 22, “c”, da Resolução nº 35/2007-CNJ, Lei 11.441/2007 e princípio da concentração, vigente no Registro de Imóveis.</a:t>
            </a:r>
          </a:p>
          <a:p>
            <a:pPr algn="just"/>
            <a:r>
              <a:rPr lang="pt-BR" b="1" dirty="0">
                <a:solidFill>
                  <a:srgbClr val="FF0000"/>
                </a:solidFill>
              </a:rPr>
              <a:t>****mas fica o alerta. Somente a título de “</a:t>
            </a:r>
            <a:r>
              <a:rPr lang="pt-BR" b="1" i="1" dirty="0">
                <a:solidFill>
                  <a:srgbClr val="FF0000"/>
                </a:solidFill>
              </a:rPr>
              <a:t>recomendação”</a:t>
            </a:r>
            <a:r>
              <a:rPr lang="pt-BR" b="1" dirty="0">
                <a:solidFill>
                  <a:srgbClr val="FF0000"/>
                </a:solidFill>
              </a:rPr>
              <a:t> e no interesse dos contratantes em prol da segurança jurídica na negociação. Em caso de recusa do usuário em cumprir, cabe ao tabelião de Sergipe cumprir seu dever de recuar na “exigência” e lavrar a escritura com as declarações, pura e simples, de um dos estados civis tradicionalmente previstos (solteiro, casado, divorciado, separado ou viúvo), sem poder exigira a declaração de não-convivência e com base em certidões de qualquer idade de expedição.</a:t>
            </a:r>
            <a:endParaRPr lang="pt-BR" dirty="0"/>
          </a:p>
        </p:txBody>
      </p:sp>
    </p:spTree>
    <p:extLst>
      <p:ext uri="{BB962C8B-B14F-4D97-AF65-F5344CB8AC3E}">
        <p14:creationId xmlns:p14="http://schemas.microsoft.com/office/powerpoint/2010/main" val="4112334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86A1E-D19E-49F7-88F7-D2CF56A5E4F4}"/>
              </a:ext>
            </a:extLst>
          </p:cNvPr>
          <p:cNvSpPr>
            <a:spLocks noGrp="1"/>
          </p:cNvSpPr>
          <p:nvPr>
            <p:ph type="title"/>
          </p:nvPr>
        </p:nvSpPr>
        <p:spPr/>
        <p:txBody>
          <a:bodyPr/>
          <a:lstStyle/>
          <a:p>
            <a:r>
              <a:rPr lang="pt-BR" u="sng" dirty="0"/>
              <a:t>STJ teses consolidadas no tribunal sobre união estável.</a:t>
            </a:r>
            <a:endParaRPr lang="pt-BR" dirty="0"/>
          </a:p>
        </p:txBody>
      </p:sp>
      <p:sp>
        <p:nvSpPr>
          <p:cNvPr id="3" name="Espaço Reservado para Conteúdo 2">
            <a:extLst>
              <a:ext uri="{FF2B5EF4-FFF2-40B4-BE49-F238E27FC236}">
                <a16:creationId xmlns:a16="http://schemas.microsoft.com/office/drawing/2014/main" id="{69FC6803-39BE-4C99-A154-4550360ED5F8}"/>
              </a:ext>
            </a:extLst>
          </p:cNvPr>
          <p:cNvSpPr>
            <a:spLocks noGrp="1"/>
          </p:cNvSpPr>
          <p:nvPr>
            <p:ph idx="1"/>
          </p:nvPr>
        </p:nvSpPr>
        <p:spPr>
          <a:xfrm>
            <a:off x="3533313" y="221942"/>
            <a:ext cx="8300621" cy="6489576"/>
          </a:xfrm>
        </p:spPr>
        <p:txBody>
          <a:bodyPr>
            <a:normAutofit fontScale="55000" lnSpcReduction="20000"/>
          </a:bodyPr>
          <a:lstStyle/>
          <a:p>
            <a:pPr algn="just"/>
            <a:r>
              <a:rPr lang="pt-BR" dirty="0"/>
              <a:t>1) Os princípios legais que regem a sucessão e a partilha não se confundem: a sucessão é disciplinada pela lei em vigor na data do óbito; a partilha deve observar o regime de bens e o ordenamento jurídico vigente ao tempo da aquisição de cada bem a partilhar.</a:t>
            </a:r>
          </a:p>
          <a:p>
            <a:pPr algn="just"/>
            <a:r>
              <a:rPr lang="pt-BR" dirty="0"/>
              <a:t>2) A coabitação não é elemento indispensável à caracterização da união estável.</a:t>
            </a:r>
          </a:p>
          <a:p>
            <a:pPr algn="just"/>
            <a:r>
              <a:rPr lang="pt-BR" dirty="0"/>
              <a:t>3) A vara de família é a competente para apreciar e julgar pedido de reconhecimento e dissolução de união estável homoafetiva.</a:t>
            </a:r>
          </a:p>
          <a:p>
            <a:pPr algn="just"/>
            <a:r>
              <a:rPr lang="pt-BR" dirty="0"/>
              <a:t>4) Não é possível o reconhecimento de uniões estáveis simultâneas.</a:t>
            </a:r>
          </a:p>
          <a:p>
            <a:pPr algn="just"/>
            <a:r>
              <a:rPr lang="pt-BR" dirty="0"/>
              <a:t>5) A existência de casamento válido não obsta o reconhecimento da união estável, desde que haja separação de fato ou judicial entre os casados.</a:t>
            </a:r>
          </a:p>
          <a:p>
            <a:pPr algn="just"/>
            <a:r>
              <a:rPr lang="pt-BR" dirty="0"/>
              <a:t>6) Na união estável de pessoa maior de setenta anos (artigo 1.641, II, do CC/02), impõe-se o regime da separação obrigatória, sendo possível a partilha de bens adquiridos na constância da relação, desde que comprovado o esforço comum.</a:t>
            </a:r>
          </a:p>
          <a:p>
            <a:pPr algn="just"/>
            <a:r>
              <a:rPr lang="pt-BR" dirty="0"/>
              <a:t>7) São incomunicáveis os bens particulares adquiridos anteriormente à união estável ou ao casamento sob o regime de comunhão parcial, ainda que a transcrição no registro imobiliário ocorra na constância da relação.</a:t>
            </a:r>
          </a:p>
          <a:p>
            <a:pPr algn="just"/>
            <a:r>
              <a:rPr lang="pt-BR" dirty="0"/>
              <a:t>8) O companheiro sobrevivente tem direito real de habitação sobre o imóvel no qual convivia com o falecido, ainda que silente o art. 1.831 do atual Código Civil.</a:t>
            </a:r>
          </a:p>
          <a:p>
            <a:pPr algn="just"/>
            <a:r>
              <a:rPr lang="pt-BR" dirty="0"/>
              <a:t>9) O direito real de habitação poder ser invocado em demanda possessória pelo companheiro sobrevivente, ainda que não se tenha buscado em ação declaratória própria o reconhecimento de união estável.</a:t>
            </a:r>
          </a:p>
          <a:p>
            <a:pPr algn="just"/>
            <a:r>
              <a:rPr lang="pt-BR" dirty="0"/>
              <a:t>10) Não subsiste o direito real de habitação se houver copropriedade sobre o imóvel antes da abertura da sucessão ou se, àquele tempo, o falecido era mero usufrutuário do bem.</a:t>
            </a:r>
          </a:p>
          <a:p>
            <a:pPr algn="just"/>
            <a:r>
              <a:rPr lang="pt-BR" dirty="0"/>
              <a:t>11) A valorização patrimonial dos imóveis ou das cotas sociais de sociedade limitada, adquiridos antes do início do período de convivência, não se comunica, pois não decorre do esforço comum dos companheiros, mas de mero fator econômico.</a:t>
            </a:r>
          </a:p>
          <a:p>
            <a:pPr algn="just"/>
            <a:r>
              <a:rPr lang="pt-BR" dirty="0"/>
              <a:t>12) A incomunicabilidade do produto dos bens adquiridos anteriormente ao início da união estável (art. 5º, § 1º, da Lei n. 9.278/96) não afeta a comunicabilidade dos frutos, conforme previsão do art. 1.660, V, do Código Civil de 2002.</a:t>
            </a:r>
          </a:p>
          <a:p>
            <a:pPr algn="just"/>
            <a:r>
              <a:rPr lang="pt-BR" dirty="0"/>
              <a:t>13) Comprovada a existência de união homoafetiva, é de se reconhecer o direito do companheiro sobrevivente à meação dos bens adquiridos a título oneroso ao longo do relacionamento.</a:t>
            </a:r>
          </a:p>
          <a:p>
            <a:pPr algn="just"/>
            <a:r>
              <a:rPr lang="pt-BR" dirty="0"/>
              <a:t>14) Não há possibilidade de se pleitear indenização por serviços domésticos prestados com o fim do casamento ou da união estável, tampouco com o cessar do concubinato, sob pena de se cometer grave discriminação frente ao casamento, que tem primazia constitucional de tratamento.</a:t>
            </a:r>
          </a:p>
          <a:p>
            <a:pPr algn="just"/>
            <a:r>
              <a:rPr lang="pt-BR" dirty="0"/>
              <a:t>15) Compete à Justiça Federal analisar, incidentalmente e como prejudicial de mérito, o reconhecimento da união estável nas hipóteses em que se pleiteia a concessão de benefício previdenciário.</a:t>
            </a:r>
          </a:p>
          <a:p>
            <a:pPr algn="just"/>
            <a:r>
              <a:rPr lang="pt-BR" dirty="0"/>
              <a:t>16) A presunção legal de esforço comum quanto aos bens adquiridos onerosamente prevista no art. 5º da Lei 9.278/1996, não se aplica à partilha do patrimônio formado pelos conviventes antes da vigência da referida legislação.</a:t>
            </a:r>
          </a:p>
        </p:txBody>
      </p:sp>
    </p:spTree>
    <p:extLst>
      <p:ext uri="{BB962C8B-B14F-4D97-AF65-F5344CB8AC3E}">
        <p14:creationId xmlns:p14="http://schemas.microsoft.com/office/powerpoint/2010/main" val="3829968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86A1E-D19E-49F7-88F7-D2CF56A5E4F4}"/>
              </a:ext>
            </a:extLst>
          </p:cNvPr>
          <p:cNvSpPr>
            <a:spLocks noGrp="1"/>
          </p:cNvSpPr>
          <p:nvPr>
            <p:ph type="title"/>
          </p:nvPr>
        </p:nvSpPr>
        <p:spPr/>
        <p:txBody>
          <a:bodyPr/>
          <a:lstStyle/>
          <a:p>
            <a:r>
              <a:rPr lang="pt-BR" u="sng" dirty="0"/>
              <a:t>Escrituras declaratórias unilaterais de união estável, é possível fazer em Sergipe?</a:t>
            </a:r>
            <a:endParaRPr lang="pt-BR" dirty="0"/>
          </a:p>
        </p:txBody>
      </p:sp>
      <p:sp>
        <p:nvSpPr>
          <p:cNvPr id="3" name="Espaço Reservado para Conteúdo 2">
            <a:extLst>
              <a:ext uri="{FF2B5EF4-FFF2-40B4-BE49-F238E27FC236}">
                <a16:creationId xmlns:a16="http://schemas.microsoft.com/office/drawing/2014/main" id="{69FC6803-39BE-4C99-A154-4550360ED5F8}"/>
              </a:ext>
            </a:extLst>
          </p:cNvPr>
          <p:cNvSpPr>
            <a:spLocks noGrp="1"/>
          </p:cNvSpPr>
          <p:nvPr>
            <p:ph idx="1"/>
          </p:nvPr>
        </p:nvSpPr>
        <p:spPr>
          <a:xfrm>
            <a:off x="3533313" y="221942"/>
            <a:ext cx="8300621" cy="6489576"/>
          </a:xfrm>
        </p:spPr>
        <p:txBody>
          <a:bodyPr>
            <a:normAutofit fontScale="77500" lnSpcReduction="20000"/>
          </a:bodyPr>
          <a:lstStyle/>
          <a:p>
            <a:pPr algn="just"/>
            <a:r>
              <a:rPr lang="pt-BR" dirty="0"/>
              <a:t>Sim, mas com as seguintes cautelas:</a:t>
            </a:r>
          </a:p>
          <a:p>
            <a:pPr algn="just"/>
            <a:r>
              <a:rPr lang="pt-BR" dirty="0"/>
              <a:t>1. OFÍCIO CIRCULAR nº 181/2019, CGJ/SE: “ (...) </a:t>
            </a:r>
            <a:r>
              <a:rPr lang="pt-BR" i="1" dirty="0"/>
              <a:t>nas lavraturas de escrituras públicas declaratórias, cujo conteúdo não deve ser contrário ao ordenamento jurídico, devem Vossas Senhorias fazer constar, em letras maiúsculas e em negrito, que estas </a:t>
            </a:r>
            <a:r>
              <a:rPr lang="pt-BR" b="1" i="1" dirty="0"/>
              <a:t>fazem prova apenas da declaração, mas não do fato declarado</a:t>
            </a:r>
            <a:r>
              <a:rPr lang="pt-BR" i="1" dirty="0"/>
              <a:t>.” </a:t>
            </a:r>
            <a:r>
              <a:rPr lang="pt-BR" dirty="0"/>
              <a:t>Processo nº: 0023041-05.2018.8.25.8825 (Processo Administrativo Disciplinar, escritura declaratória unilateral </a:t>
            </a:r>
            <a:r>
              <a:rPr lang="pt-BR" i="1" dirty="0"/>
              <a:t>post mortem</a:t>
            </a:r>
            <a:r>
              <a:rPr lang="pt-BR" dirty="0"/>
              <a:t>).</a:t>
            </a:r>
            <a:r>
              <a:rPr lang="pt-BR" b="1" dirty="0"/>
              <a:t> </a:t>
            </a:r>
            <a:endParaRPr lang="pt-BR" i="1" dirty="0"/>
          </a:p>
          <a:p>
            <a:pPr algn="just"/>
            <a:r>
              <a:rPr lang="pt-BR" dirty="0"/>
              <a:t>2. Declaratória unilateral de </a:t>
            </a:r>
            <a:r>
              <a:rPr lang="pt-BR" b="1" dirty="0"/>
              <a:t>convivência</a:t>
            </a:r>
            <a:r>
              <a:rPr lang="pt-BR" dirty="0"/>
              <a:t> ou de </a:t>
            </a:r>
            <a:r>
              <a:rPr lang="pt-BR" b="1" dirty="0"/>
              <a:t>término</a:t>
            </a:r>
            <a:r>
              <a:rPr lang="pt-BR" dirty="0"/>
              <a:t> de convivência para fins de comprovação de data. Assim, é permitida a lavratura de escritura pública por declaração unilateral da existência ou dissolução de união estável, desde que conste expressamente, em letras maiúsculas, que o ato faz prova da declaração, mas não do fato declarado.</a:t>
            </a:r>
          </a:p>
          <a:p>
            <a:pPr algn="just"/>
            <a:r>
              <a:rPr lang="pt-BR" dirty="0"/>
              <a:t>3. Não obstante a conclusão permissiva do citado Ofício Circular local, acompanhando o adotado pelas Corregedorias do Distrito Federal e de Minas Gerais, há vedações ocultas que precisam ser respeitas antes da lavratura de tais declaratórias. Que são:</a:t>
            </a:r>
          </a:p>
          <a:p>
            <a:pPr algn="just"/>
            <a:r>
              <a:rPr lang="pt-BR" dirty="0"/>
              <a:t>3.1 Escrituras Declaratórias </a:t>
            </a:r>
            <a:r>
              <a:rPr lang="pt-BR" i="1" dirty="0"/>
              <a:t>Unilaterais de União Estável </a:t>
            </a:r>
            <a:r>
              <a:rPr lang="pt-BR" dirty="0"/>
              <a:t>só é permitida se um dos conviventes for </a:t>
            </a:r>
            <a:r>
              <a:rPr lang="pt-BR" b="1" dirty="0"/>
              <a:t>falecido</a:t>
            </a:r>
            <a:r>
              <a:rPr lang="pt-BR" dirty="0"/>
              <a:t>. se ambos estiverem vivos, é vedada a declaratória “unilateral” de união estável. Assim, só é lícito ao tabelião lavrar a declaratória unilateral de união estável </a:t>
            </a:r>
            <a:r>
              <a:rPr lang="pt-BR" b="1" dirty="0"/>
              <a:t>mediante apresentação da certidão de óbito</a:t>
            </a:r>
            <a:r>
              <a:rPr lang="pt-BR" dirty="0"/>
              <a:t> do suposto convivente. Isso porque a declaração unilateral de existência de união estável de </a:t>
            </a:r>
            <a:r>
              <a:rPr lang="pt-BR" b="1" dirty="0"/>
              <a:t>pessoas vivas</a:t>
            </a:r>
            <a:r>
              <a:rPr lang="pt-BR" dirty="0"/>
              <a:t>, reduzida a documento público, imporia, à parte (viva) não-declarante, obrigações, sem que esta sequer soubesse que “constituiu”, junto ao declarante, uma entidade familiar, ensejando insegurança jurídica, violando ao previsto no art. 1º da Lei 8935/94, causando insegurança jurídica a lavratura do ato. Nesse sentido: 2ª VRP|SP: Registro Civil – União Estável – Formação unilateral – Necessidade de bilateralidade – Registro inviável. Processo 1054005-58.2014.8.26.0100.</a:t>
            </a:r>
          </a:p>
          <a:p>
            <a:pPr algn="just"/>
            <a:r>
              <a:rPr lang="pt-BR" dirty="0"/>
              <a:t>3.2 Escrituras Declaratórias </a:t>
            </a:r>
            <a:r>
              <a:rPr lang="pt-BR" i="1" dirty="0"/>
              <a:t>Unilaterais de Término de União Estável</a:t>
            </a:r>
            <a:r>
              <a:rPr lang="pt-BR" dirty="0"/>
              <a:t>, embora não configure uma “dissolução” propriamente dita e embora não precise preencher todos os requisitos previstos como </a:t>
            </a:r>
            <a:r>
              <a:rPr lang="pt-BR" b="1" dirty="0"/>
              <a:t>necessidade da intervenção de advogado</a:t>
            </a:r>
            <a:r>
              <a:rPr lang="pt-BR" dirty="0"/>
              <a:t> (dissolução é equiparada à de divórcio pelo Art. 407-M do nosso CNNR), todas as cautelas deverão ser tomadas quanto ao requisito de </a:t>
            </a:r>
            <a:r>
              <a:rPr lang="pt-BR" b="1" dirty="0"/>
              <a:t>não haver</a:t>
            </a:r>
            <a:r>
              <a:rPr lang="pt-BR" dirty="0"/>
              <a:t> interesse de filhos menores, de incapazes ou de nascituros, vide §§ 1º e 2º, do art. 733, do CPC. Assim, a declaração da Resolução Nº 220 de 26/04/2016, do CNJ, de </a:t>
            </a:r>
            <a:r>
              <a:rPr lang="pt-BR" b="1" dirty="0"/>
              <a:t>não haver filhos menores ou incapazes e desconhecimento do estado gravídico</a:t>
            </a:r>
            <a:r>
              <a:rPr lang="pt-BR" dirty="0"/>
              <a:t> deverá ser colhida expressamente pela pessoa declarante nessa escritura declaratória unilateral.</a:t>
            </a:r>
          </a:p>
        </p:txBody>
      </p:sp>
    </p:spTree>
    <p:extLst>
      <p:ext uri="{BB962C8B-B14F-4D97-AF65-F5344CB8AC3E}">
        <p14:creationId xmlns:p14="http://schemas.microsoft.com/office/powerpoint/2010/main" val="207905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99D3BC-6F1F-4461-BA86-47C550D3E85C}"/>
              </a:ext>
            </a:extLst>
          </p:cNvPr>
          <p:cNvSpPr>
            <a:spLocks noGrp="1"/>
          </p:cNvSpPr>
          <p:nvPr>
            <p:ph type="title"/>
          </p:nvPr>
        </p:nvSpPr>
        <p:spPr/>
        <p:txBody>
          <a:bodyPr/>
          <a:lstStyle/>
          <a:p>
            <a:r>
              <a:rPr lang="pt-BR" dirty="0"/>
              <a:t>A pessoa casada pode ter uma união estável?</a:t>
            </a:r>
          </a:p>
        </p:txBody>
      </p:sp>
      <p:sp>
        <p:nvSpPr>
          <p:cNvPr id="3" name="Espaço Reservado para Conteúdo 2">
            <a:extLst>
              <a:ext uri="{FF2B5EF4-FFF2-40B4-BE49-F238E27FC236}">
                <a16:creationId xmlns:a16="http://schemas.microsoft.com/office/drawing/2014/main" id="{AEC427E0-9C97-4955-941D-8876D55C593E}"/>
              </a:ext>
            </a:extLst>
          </p:cNvPr>
          <p:cNvSpPr>
            <a:spLocks noGrp="1"/>
          </p:cNvSpPr>
          <p:nvPr>
            <p:ph idx="1"/>
          </p:nvPr>
        </p:nvSpPr>
        <p:spPr/>
        <p:txBody>
          <a:bodyPr>
            <a:normAutofit/>
          </a:bodyPr>
          <a:lstStyle/>
          <a:p>
            <a:pPr algn="just" fontAlgn="base"/>
            <a:r>
              <a:rPr lang="pt-BR" dirty="0"/>
              <a:t>Sim, depois do advento do Código Civil de 2002, não resta mais dúvida. A pessoa casada, mas separada de fato, pode constituir união estável, vide §1º, do art. 1.723, do Código Civil.</a:t>
            </a:r>
          </a:p>
          <a:p>
            <a:pPr algn="just" fontAlgn="base"/>
            <a:r>
              <a:rPr lang="pt-BR" dirty="0"/>
              <a:t>Deste modo, basta inserir no corpo da escritura uma declaração referente ao período de separação de fato do convivente ainda casado (Art. 407-E do nosso CNNR).</a:t>
            </a:r>
          </a:p>
          <a:p>
            <a:pPr algn="just" fontAlgn="base"/>
            <a:r>
              <a:rPr lang="pt-BR" dirty="0"/>
              <a:t>O que a nossa ordem civil veda são as relações simultâneas, por força do disposto no art. 1.727, também do Código Civil.</a:t>
            </a:r>
          </a:p>
          <a:p>
            <a:pPr algn="just" fontAlgn="base"/>
            <a:r>
              <a:rPr lang="pt-BR" dirty="0"/>
              <a:t>Ressalve-se, no entanto, que se se tratar de convivente com uma pessoa casada, mas separada de fato, NÃO haverá a possibilidade de registro e demais atos decorrentes deste. Pois o Provimento 37 veda até mesmo o mero registro no Livro “E” (art. 8º). Como veremos melhor adiante</a:t>
            </a:r>
          </a:p>
        </p:txBody>
      </p:sp>
    </p:spTree>
    <p:extLst>
      <p:ext uri="{BB962C8B-B14F-4D97-AF65-F5344CB8AC3E}">
        <p14:creationId xmlns:p14="http://schemas.microsoft.com/office/powerpoint/2010/main" val="375468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33F5E3-ADCA-41BE-BF6E-4007A0DF4183}"/>
              </a:ext>
            </a:extLst>
          </p:cNvPr>
          <p:cNvSpPr>
            <a:spLocks noGrp="1"/>
          </p:cNvSpPr>
          <p:nvPr>
            <p:ph type="title"/>
          </p:nvPr>
        </p:nvSpPr>
        <p:spPr/>
        <p:txBody>
          <a:bodyPr/>
          <a:lstStyle/>
          <a:p>
            <a:r>
              <a:rPr lang="pt-BR" dirty="0"/>
              <a:t>Qual é o tempo necessário para se configurar uma união estável?</a:t>
            </a:r>
          </a:p>
        </p:txBody>
      </p:sp>
      <p:sp>
        <p:nvSpPr>
          <p:cNvPr id="3" name="Espaço Reservado para Conteúdo 2">
            <a:extLst>
              <a:ext uri="{FF2B5EF4-FFF2-40B4-BE49-F238E27FC236}">
                <a16:creationId xmlns:a16="http://schemas.microsoft.com/office/drawing/2014/main" id="{AE03E16C-91CD-41A8-8A9C-618B7D32BB3B}"/>
              </a:ext>
            </a:extLst>
          </p:cNvPr>
          <p:cNvSpPr>
            <a:spLocks noGrp="1"/>
          </p:cNvSpPr>
          <p:nvPr>
            <p:ph idx="1"/>
          </p:nvPr>
        </p:nvSpPr>
        <p:spPr/>
        <p:txBody>
          <a:bodyPr>
            <a:normAutofit/>
          </a:bodyPr>
          <a:lstStyle/>
          <a:p>
            <a:pPr algn="just" fontAlgn="base"/>
            <a:r>
              <a:rPr lang="pt-BR" dirty="0"/>
              <a:t>Antigamente, exigia-se o prazo de 5 (cinco) anos ou a existência de prole para se configurar uma união estável.</a:t>
            </a:r>
          </a:p>
          <a:p>
            <a:pPr algn="just" fontAlgn="base"/>
            <a:r>
              <a:rPr lang="pt-BR" dirty="0"/>
              <a:t>Atualmente, esse prazo não existe. O critério dessa avaliação é subjetivo. Ou seja, de que forma você apresenta seu parceiro (a) à sociedade e a vontade de se constituir família e enfim, os requisitos do art. 1723, do CC, e que não haja nenhum impedimento constante do art. 1.521, do CC.</a:t>
            </a:r>
          </a:p>
          <a:p>
            <a:pPr algn="just" fontAlgn="base"/>
            <a:r>
              <a:rPr lang="pt-BR" dirty="0"/>
              <a:t>Vale lembrar que, apenas para fins previdenciários, a Lei</a:t>
            </a:r>
            <a:r>
              <a:rPr lang="pt-BR" u="sng" dirty="0"/>
              <a:t> </a:t>
            </a:r>
            <a:r>
              <a:rPr lang="pt-BR" dirty="0"/>
              <a:t>13.135/15 exige o prazo de 2 (dois) anos para se obter os benefícios previdenciários. No entanto, em se tratando de questão previdenciária, a motivação desse prazo é puramente econômica.</a:t>
            </a:r>
          </a:p>
          <a:p>
            <a:pPr algn="just" fontAlgn="base"/>
            <a:r>
              <a:rPr lang="pt-BR" dirty="0"/>
              <a:t>A existência de prole reforça o valor probatório das declarações contidas na escritura, logo, sempre colha o número de filhos em comum e respectivas datas de nascimento.</a:t>
            </a:r>
          </a:p>
          <a:p>
            <a:endParaRPr lang="pt-BR" dirty="0"/>
          </a:p>
        </p:txBody>
      </p:sp>
    </p:spTree>
    <p:extLst>
      <p:ext uri="{BB962C8B-B14F-4D97-AF65-F5344CB8AC3E}">
        <p14:creationId xmlns:p14="http://schemas.microsoft.com/office/powerpoint/2010/main" val="3818375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9841B0-7096-49DD-8D01-2838FD03E58A}"/>
              </a:ext>
            </a:extLst>
          </p:cNvPr>
          <p:cNvSpPr>
            <a:spLocks noGrp="1"/>
          </p:cNvSpPr>
          <p:nvPr>
            <p:ph type="title"/>
          </p:nvPr>
        </p:nvSpPr>
        <p:spPr/>
        <p:txBody>
          <a:bodyPr/>
          <a:lstStyle/>
          <a:p>
            <a:r>
              <a:rPr lang="pt-BR" u="sng" dirty="0"/>
              <a:t>E qual o regime de bens da convivência?</a:t>
            </a:r>
            <a:endParaRPr lang="pt-BR" dirty="0"/>
          </a:p>
        </p:txBody>
      </p:sp>
      <p:sp>
        <p:nvSpPr>
          <p:cNvPr id="3" name="Espaço Reservado para Conteúdo 2">
            <a:extLst>
              <a:ext uri="{FF2B5EF4-FFF2-40B4-BE49-F238E27FC236}">
                <a16:creationId xmlns:a16="http://schemas.microsoft.com/office/drawing/2014/main" id="{383592DF-7927-4C09-B5E3-92DC6A542477}"/>
              </a:ext>
            </a:extLst>
          </p:cNvPr>
          <p:cNvSpPr>
            <a:spLocks noGrp="1"/>
          </p:cNvSpPr>
          <p:nvPr>
            <p:ph idx="1"/>
          </p:nvPr>
        </p:nvSpPr>
        <p:spPr>
          <a:xfrm>
            <a:off x="3604334" y="621437"/>
            <a:ext cx="7580134" cy="5363311"/>
          </a:xfrm>
        </p:spPr>
        <p:txBody>
          <a:bodyPr>
            <a:normAutofit fontScale="85000" lnSpcReduction="10000"/>
          </a:bodyPr>
          <a:lstStyle/>
          <a:p>
            <a:pPr algn="just"/>
            <a:r>
              <a:rPr lang="pt-BR" dirty="0"/>
              <a:t>Caso não se tenha nenhum documento ou escritura fixando o contrário, valerá para aqueles conviventes a norma legal, prevista no art. 5º, da lei 9.278/96, ou seja, tudo o que for adquirido a título oneroso durante a união presumir-se-á que seja dos dois, meio a meio (regras da comunhão parcial). Lembrando que os bens recebidos por um dos conviventes por meio de doação, de herança, de sub-rogação de bens particulares ou de bens anteriores à união, não serão objeto de meação pelo outro companheiro, permanecendo como bens particulares.</a:t>
            </a:r>
          </a:p>
          <a:p>
            <a:pPr algn="just"/>
            <a:r>
              <a:rPr lang="pt-BR" dirty="0"/>
              <a:t>Entretanto, jurisprudencialmente a coisa complica, a Segunda Seção do STJ, seguindo a linha da Súmula n.º 377 do STF, pacificou o entendimento de que “apenas os bens adquiridos onerosamente na constância da união estável, e desde que comprovado o </a:t>
            </a:r>
            <a:r>
              <a:rPr lang="pt-BR" u="sng" dirty="0"/>
              <a:t>esforço comum </a:t>
            </a:r>
            <a:r>
              <a:rPr lang="pt-BR" dirty="0"/>
              <a:t>na sua aquisição, devem ser objeto de partilha” (</a:t>
            </a:r>
            <a:r>
              <a:rPr lang="pt-BR" dirty="0" err="1"/>
              <a:t>EREsp</a:t>
            </a:r>
            <a:r>
              <a:rPr lang="pt-BR" dirty="0"/>
              <a:t> 1171820/PR, Rel. Ministro Raul Araújo, Segunda Seção, julgado em 26/08/2015, </a:t>
            </a:r>
            <a:r>
              <a:rPr lang="pt-BR" dirty="0" err="1"/>
              <a:t>DJe</a:t>
            </a:r>
            <a:r>
              <a:rPr lang="pt-BR" dirty="0"/>
              <a:t> 21/09/2015). Bem como a presunção legal de esforço comum quanto aos bens adquiridos onerosamente prevista no art. 5º da Lei 9.278/1996, não se aplica à partilha do patrimônio formado pelos conviventes antes da vigência da referida legislação. Aos bens adquiridos após a edição da lei 9.278/96 – que edita o §3º do artigo 226 da CF –, se configurado o regime de comunhão parcial de bens na união estável, há a </a:t>
            </a:r>
            <a:r>
              <a:rPr lang="pt-BR" u="sng" dirty="0"/>
              <a:t>presunção absoluta</a:t>
            </a:r>
            <a:r>
              <a:rPr lang="pt-BR" dirty="0"/>
              <a:t> de que os bens adquiridos onerosamente na constância da convivência são resultado do esforço comum dos conviventes. Ou seja, não admite sequer prova em contrário.</a:t>
            </a:r>
          </a:p>
          <a:p>
            <a:pPr algn="just"/>
            <a:r>
              <a:rPr lang="pt-BR" dirty="0"/>
              <a:t>Daí a relevância de se arrolar os bens na escritura com respectivas datas de aquisição, caso não possuam registro, e definir as cláusulas que regerão o regime de bens da união estável.</a:t>
            </a:r>
          </a:p>
        </p:txBody>
      </p:sp>
    </p:spTree>
    <p:extLst>
      <p:ext uri="{BB962C8B-B14F-4D97-AF65-F5344CB8AC3E}">
        <p14:creationId xmlns:p14="http://schemas.microsoft.com/office/powerpoint/2010/main" val="73288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E6A4F-D405-4A61-BA08-0DFAC800006C}"/>
              </a:ext>
            </a:extLst>
          </p:cNvPr>
          <p:cNvSpPr>
            <a:spLocks noGrp="1"/>
          </p:cNvSpPr>
          <p:nvPr>
            <p:ph type="title"/>
          </p:nvPr>
        </p:nvSpPr>
        <p:spPr/>
        <p:txBody>
          <a:bodyPr>
            <a:normAutofit fontScale="90000"/>
          </a:bodyPr>
          <a:lstStyle/>
          <a:p>
            <a:r>
              <a:rPr lang="pt-BR" dirty="0">
                <a:solidFill>
                  <a:srgbClr val="FF0000"/>
                </a:solidFill>
              </a:rPr>
              <a:t>*É indispensável que os companheiros convivam debaixo do mesmo teto para se configurar uma união estável?</a:t>
            </a:r>
          </a:p>
        </p:txBody>
      </p:sp>
      <p:sp>
        <p:nvSpPr>
          <p:cNvPr id="3" name="Espaço Reservado para Conteúdo 2">
            <a:extLst>
              <a:ext uri="{FF2B5EF4-FFF2-40B4-BE49-F238E27FC236}">
                <a16:creationId xmlns:a16="http://schemas.microsoft.com/office/drawing/2014/main" id="{A19AE554-60F3-411F-831C-8E244FCAA236}"/>
              </a:ext>
            </a:extLst>
          </p:cNvPr>
          <p:cNvSpPr>
            <a:spLocks noGrp="1"/>
          </p:cNvSpPr>
          <p:nvPr>
            <p:ph idx="1"/>
          </p:nvPr>
        </p:nvSpPr>
        <p:spPr>
          <a:xfrm>
            <a:off x="3586579" y="577049"/>
            <a:ext cx="8069802" cy="5877017"/>
          </a:xfrm>
        </p:spPr>
        <p:txBody>
          <a:bodyPr>
            <a:normAutofit/>
          </a:bodyPr>
          <a:lstStyle/>
          <a:p>
            <a:pPr algn="just"/>
            <a:r>
              <a:rPr lang="pt-BR" dirty="0"/>
              <a:t>NÃO, desde há muito tempo foi editada a Súmula do STF 382, que determina o seguinte: "A vida em comum sob o mesmo teto, </a:t>
            </a:r>
            <a:r>
              <a:rPr lang="pt-BR" i="1" dirty="0"/>
              <a:t>more </a:t>
            </a:r>
            <a:r>
              <a:rPr lang="pt-BR" i="1" dirty="0" err="1"/>
              <a:t>uxorio</a:t>
            </a:r>
            <a:r>
              <a:rPr lang="pt-BR" dirty="0"/>
              <a:t>, não é indispensável à caracterização do concubinato."</a:t>
            </a:r>
          </a:p>
        </p:txBody>
      </p:sp>
    </p:spTree>
    <p:extLst>
      <p:ext uri="{BB962C8B-B14F-4D97-AF65-F5344CB8AC3E}">
        <p14:creationId xmlns:p14="http://schemas.microsoft.com/office/powerpoint/2010/main" val="230679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EBD7F-1507-4A5D-97EB-A70B3DED1116}"/>
              </a:ext>
            </a:extLst>
          </p:cNvPr>
          <p:cNvSpPr>
            <a:spLocks noGrp="1"/>
          </p:cNvSpPr>
          <p:nvPr>
            <p:ph type="title"/>
          </p:nvPr>
        </p:nvSpPr>
        <p:spPr/>
        <p:txBody>
          <a:bodyPr/>
          <a:lstStyle/>
          <a:p>
            <a:r>
              <a:rPr lang="pt-BR" dirty="0">
                <a:solidFill>
                  <a:srgbClr val="FF0000"/>
                </a:solidFill>
              </a:rPr>
              <a:t>*E se um dos conviventes falecer, quais as regras que incidirão na sucessão?</a:t>
            </a:r>
          </a:p>
        </p:txBody>
      </p:sp>
      <p:sp>
        <p:nvSpPr>
          <p:cNvPr id="3" name="Espaço Reservado para Conteúdo 2">
            <a:extLst>
              <a:ext uri="{FF2B5EF4-FFF2-40B4-BE49-F238E27FC236}">
                <a16:creationId xmlns:a16="http://schemas.microsoft.com/office/drawing/2014/main" id="{BD0EB07E-A6B8-4C9A-8F1E-937EA91CA0BC}"/>
              </a:ext>
            </a:extLst>
          </p:cNvPr>
          <p:cNvSpPr>
            <a:spLocks noGrp="1"/>
          </p:cNvSpPr>
          <p:nvPr>
            <p:ph idx="1"/>
          </p:nvPr>
        </p:nvSpPr>
        <p:spPr/>
        <p:txBody>
          <a:bodyPr>
            <a:normAutofit/>
          </a:bodyPr>
          <a:lstStyle/>
          <a:p>
            <a:pPr algn="just" fontAlgn="base"/>
            <a:r>
              <a:rPr lang="pt-BR" dirty="0"/>
              <a:t>Na hipótese de falecimento, as regras a serem aplicadas ERAM aquelas previstas no art. 1.790 do nosso CC, mas que, por colocar o convivente em posição de desprestígio ante os ascendentes e colaterais até o quarto grau, recebendo um terço do que esses recebessem, foi declarado INCONSTITUCIONAL no julgamento de RE 878.694/MG, por entenderem que a CF/88 garante a equiparação entre os regimes da união estável e do casamento, no tocante ao regime sucessório.</a:t>
            </a:r>
          </a:p>
          <a:p>
            <a:pPr algn="just" fontAlgn="base"/>
            <a:r>
              <a:rPr lang="pt-BR" dirty="0"/>
              <a:t>Assim, atualmente o companheiro passa a figurar ao lado do cônjuge na ordem de sucessão legítima (art. 1.829).</a:t>
            </a:r>
          </a:p>
        </p:txBody>
      </p:sp>
    </p:spTree>
    <p:extLst>
      <p:ext uri="{BB962C8B-B14F-4D97-AF65-F5344CB8AC3E}">
        <p14:creationId xmlns:p14="http://schemas.microsoft.com/office/powerpoint/2010/main" val="407236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5D2DE5-3FE5-45C8-B9E8-7200AA870AD4}"/>
              </a:ext>
            </a:extLst>
          </p:cNvPr>
          <p:cNvSpPr>
            <a:spLocks noGrp="1"/>
          </p:cNvSpPr>
          <p:nvPr>
            <p:ph type="title"/>
          </p:nvPr>
        </p:nvSpPr>
        <p:spPr>
          <a:xfrm>
            <a:off x="252919" y="1123837"/>
            <a:ext cx="2947482" cy="4601183"/>
          </a:xfrm>
        </p:spPr>
        <p:txBody>
          <a:bodyPr>
            <a:noAutofit/>
          </a:bodyPr>
          <a:lstStyle/>
          <a:p>
            <a:r>
              <a:rPr lang="pt-BR" sz="2800" dirty="0"/>
              <a:t>Se eu tiver 70 (setenta) anos ou mais, e queira constituir uma união estável, estarei obrigado a adotar o regime patrimonial da separação legal de bens do casamento?</a:t>
            </a:r>
          </a:p>
        </p:txBody>
      </p:sp>
      <p:sp>
        <p:nvSpPr>
          <p:cNvPr id="3" name="Espaço Reservado para Conteúdo 2">
            <a:extLst>
              <a:ext uri="{FF2B5EF4-FFF2-40B4-BE49-F238E27FC236}">
                <a16:creationId xmlns:a16="http://schemas.microsoft.com/office/drawing/2014/main" id="{CB8C2F42-E359-4B54-A9F1-756B2236A2FD}"/>
              </a:ext>
            </a:extLst>
          </p:cNvPr>
          <p:cNvSpPr>
            <a:spLocks noGrp="1"/>
          </p:cNvSpPr>
          <p:nvPr>
            <p:ph idx="1"/>
          </p:nvPr>
        </p:nvSpPr>
        <p:spPr/>
        <p:txBody>
          <a:bodyPr>
            <a:normAutofit fontScale="92500"/>
          </a:bodyPr>
          <a:lstStyle/>
          <a:p>
            <a:pPr algn="just"/>
            <a:r>
              <a:rPr lang="pt-BR" dirty="0"/>
              <a:t>A norma legal determina que, para a união estável, se devem seguir as mesmas regras, os impedimentos e as suspensões que existem para o casamento.</a:t>
            </a:r>
          </a:p>
          <a:p>
            <a:pPr algn="just"/>
            <a:r>
              <a:rPr lang="pt-BR" dirty="0"/>
              <a:t>Ou seja, se eu tiver 70 (setenta) anos e quiser me casar, terei que fazê-lo sob o regime da separação legal de bens, o mesmo se aplicando para a união estável. Há inúmeras decisões judiciais determinando a obrigatoriedade do regime patrimonial da separação obrigatória de bens.</a:t>
            </a:r>
          </a:p>
          <a:p>
            <a:pPr algn="just"/>
            <a:r>
              <a:rPr lang="pt-BR" dirty="0"/>
              <a:t>*Adite-se, ainda, que se a união tiver sido iniciada quando não havia a obrigatoriedade do regime de separação legal de bens (por exemplo, as partes tinham 40 anos) e, posteriormente, as partes pretenderem fazer uma escritura pública de união estável, nessa hipótese, não haverá a obrigatoriedade do regime de separação legal de bens.</a:t>
            </a:r>
          </a:p>
          <a:p>
            <a:pPr algn="just"/>
            <a:r>
              <a:rPr lang="pt-BR" dirty="0"/>
              <a:t>*Outrossim,  se a união estável tiver sido iniciada sob a vigência do art. 1.641, CC, II, antes da nova redação dada pela Lei nº 12.344, de 2010, que elevou de 60 para 70 anos, teoricamente aplicar-se-ia o limite menor de idade para impor o regime de separação obrigatória. </a:t>
            </a:r>
          </a:p>
        </p:txBody>
      </p:sp>
    </p:spTree>
    <p:extLst>
      <p:ext uri="{BB962C8B-B14F-4D97-AF65-F5344CB8AC3E}">
        <p14:creationId xmlns:p14="http://schemas.microsoft.com/office/powerpoint/2010/main" val="330879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CF7AA1-F98E-4F67-A72F-2439530F3282}"/>
              </a:ext>
            </a:extLst>
          </p:cNvPr>
          <p:cNvSpPr>
            <a:spLocks noGrp="1"/>
          </p:cNvSpPr>
          <p:nvPr>
            <p:ph type="title"/>
          </p:nvPr>
        </p:nvSpPr>
        <p:spPr/>
        <p:txBody>
          <a:bodyPr/>
          <a:lstStyle/>
          <a:p>
            <a:r>
              <a:rPr lang="pt-BR" dirty="0"/>
              <a:t>Posso adotar o sobrenome do meu companheiro ou da minha companheira?</a:t>
            </a:r>
          </a:p>
        </p:txBody>
      </p:sp>
      <p:sp>
        <p:nvSpPr>
          <p:cNvPr id="3" name="Espaço Reservado para Conteúdo 2">
            <a:extLst>
              <a:ext uri="{FF2B5EF4-FFF2-40B4-BE49-F238E27FC236}">
                <a16:creationId xmlns:a16="http://schemas.microsoft.com/office/drawing/2014/main" id="{D33896F5-3045-411D-8908-8B3B52C6A09D}"/>
              </a:ext>
            </a:extLst>
          </p:cNvPr>
          <p:cNvSpPr>
            <a:spLocks noGrp="1"/>
          </p:cNvSpPr>
          <p:nvPr>
            <p:ph idx="1"/>
          </p:nvPr>
        </p:nvSpPr>
        <p:spPr>
          <a:xfrm>
            <a:off x="3869268" y="310718"/>
            <a:ext cx="7315200" cy="6547282"/>
          </a:xfrm>
        </p:spPr>
        <p:txBody>
          <a:bodyPr>
            <a:normAutofit fontScale="70000" lnSpcReduction="20000"/>
          </a:bodyPr>
          <a:lstStyle/>
          <a:p>
            <a:pPr algn="just"/>
            <a:r>
              <a:rPr lang="pt-BR" dirty="0"/>
              <a:t>Sim, vide §2º, do art. 57, da lei 6.015/73 (lei dos Registros Públicos). No entanto, você terá que se dirigir ao Registro Civil das Pessoas Naturais (do local do seu nascimento) e requerer ao Registrador a adição do sobrenome do seu companheiro ou da sua companheira.</a:t>
            </a:r>
          </a:p>
          <a:p>
            <a:pPr algn="just"/>
            <a:r>
              <a:rPr lang="pt-BR" dirty="0">
                <a:solidFill>
                  <a:srgbClr val="FF0000"/>
                </a:solidFill>
              </a:rPr>
              <a:t>*Mas uma advertência, embora o Provimento 37 do CNJ tenha declarado facultativo o registro da escritura de união estável no Livro E do RCPN, para tal finalidade esse registro passa a ser obrigatório. Dada a não uniformidade de tratamento no País ao registro da UE no Livro E, é uma recomendação que o tabelião deve fazer aos conviventes, pois adiante veremos que o Livro E será indispensável para averbar em bens eventualmente registrados no Estado de São Paulo, por exemplo. Para evitar infortúnios, é salutar recomendar o registro no Livro E, portanto. </a:t>
            </a:r>
          </a:p>
          <a:p>
            <a:pPr algn="just"/>
            <a:r>
              <a:rPr lang="pt-BR" dirty="0">
                <a:solidFill>
                  <a:schemeClr val="tx1"/>
                </a:solidFill>
              </a:rPr>
              <a:t>RI – UNIÃO ESTÁVEL –  AVERBAÇÃO. PROVIMENTO CNJ 37. RCPN – LIVRO E. CGJSP – PROCESSO: 118.884/2017. LOCALIDADE: Bragança Paulista DATA DE JULGAMENTO: 24/07/2017. DATA DJ: 02/08/2017 – RELATOR: MANOEL DE QUEIROZ PEREIRA CALÇAS, LEI: CC2002 – Código Civil de 2002 – 10.406/2002 ART: 1.723 PAR: 1 LEI: CC2002 – Código Civil de 2002 – 10.406/2002 ART: 1.521. PROCESSO Nº 2017/118884 – BRAGANÇA PAULISTA – W. M. A. (273/2017-E). Aprovo, pelas razões expostas, o parecer da Juíza Assessora desta Corregedoria Geral de Justiça, no sentido de que não merece reparo a exigência contida no item 85.1, do Capítulo XX, das NSCGJ, concernente no prévio registro da união estável no Livro E do Registro Civil para anotação dessa condição familiar no Registro de Imóveis.</a:t>
            </a:r>
          </a:p>
          <a:p>
            <a:pPr algn="just"/>
            <a:r>
              <a:rPr lang="pt-BR" dirty="0">
                <a:solidFill>
                  <a:schemeClr val="tx1"/>
                </a:solidFill>
              </a:rPr>
              <a:t>Precedente paulista em sentido contrário, caso haja no próprio título de transmissão a constatação da união estável: </a:t>
            </a:r>
            <a:r>
              <a:rPr lang="pt-BR" b="1" dirty="0"/>
              <a:t>PROCESSO 1044002-05.2018 . </a:t>
            </a:r>
            <a:r>
              <a:rPr lang="pt-BR" dirty="0"/>
              <a:t>Espécie: PROCESSO. Número: 1044002-05.2018. Dúvida 5º Oficial de Registro de Imóveis Sentença (fls.59/62): Vistos. Trata-se de dúvida suscitada pelo Oficial do 5º Registro de Imóveis da Capital, a requerimento de Patrícia </a:t>
            </a:r>
            <a:r>
              <a:rPr lang="pt-BR" dirty="0" err="1"/>
              <a:t>Laczynski</a:t>
            </a:r>
            <a:r>
              <a:rPr lang="pt-BR" dirty="0"/>
              <a:t> de Souza, após negativa de registro de escritura pública de compra e venda (livro 2.737, fls. 89/91), lavrada pelo 2º Tabelião de Notas desta Capital. Alega o Oficial que, tendo a interessada optado por lavrar escritura pública de declaração de união estável com regulação do regime de bens- obrigou-se a efetuar registro de tal escritura, tanto no Registro Civil, quanto no Registro de Imóveis, em observância ao que dispõem os itens 11, a-11, 85 e 85.1 do Capítulo XX das Normas da Corregedoria Geral da Justiça de São Paulo (...) Na escritura de compra e venda, ora apresentada a registro, tal situação foi comprovada perante o Tabelião de Notas, que detém fé pública, sendo suficiente para comprovação da união estável. Concluo, portanto, não ser obrigatório o registro da escritura pública de união no “Livro E”, sendo tal procedimento, como já demonstrado, facultativo. Do exposto, JULGO IMPROCEDENTE a presente dúvida, com as observações acima expostas. Deste procedimento não decorrem custas, despesas processuais e honorários advocatícios. Oportunamente remetam-se os autos ao arquivo. P.R.I.C. (CP 209) (</a:t>
            </a:r>
            <a:r>
              <a:rPr lang="pt-BR" dirty="0" err="1"/>
              <a:t>DJe</a:t>
            </a:r>
            <a:r>
              <a:rPr lang="pt-BR" dirty="0"/>
              <a:t> de 14.08.2018 – SP).</a:t>
            </a:r>
            <a:endParaRPr lang="pt-BR" dirty="0">
              <a:solidFill>
                <a:schemeClr val="tx1"/>
              </a:solidFill>
            </a:endParaRPr>
          </a:p>
        </p:txBody>
      </p:sp>
    </p:spTree>
    <p:extLst>
      <p:ext uri="{BB962C8B-B14F-4D97-AF65-F5344CB8AC3E}">
        <p14:creationId xmlns:p14="http://schemas.microsoft.com/office/powerpoint/2010/main" val="2473603671"/>
      </p:ext>
    </p:extLst>
  </p:cSld>
  <p:clrMapOvr>
    <a:masterClrMapping/>
  </p:clrMapOvr>
</p:sld>
</file>

<file path=ppt/theme/theme1.xml><?xml version="1.0" encoding="utf-8"?>
<a:theme xmlns:a="http://schemas.openxmlformats.org/drawingml/2006/main" name="Quadr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TM03457475[[fn=Quadro]]</Template>
  <TotalTime>1338</TotalTime>
  <Words>6886</Words>
  <Application>Microsoft Office PowerPoint</Application>
  <PresentationFormat>Widescreen</PresentationFormat>
  <Paragraphs>166</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Quadro</vt:lpstr>
      <vt:lpstr>Escritura de União Estável</vt:lpstr>
      <vt:lpstr>1. O que é União Estável?</vt:lpstr>
      <vt:lpstr>A pessoa casada pode ter uma união estável?</vt:lpstr>
      <vt:lpstr>Qual é o tempo necessário para se configurar uma união estável?</vt:lpstr>
      <vt:lpstr>E qual o regime de bens da convivência?</vt:lpstr>
      <vt:lpstr>*É indispensável que os companheiros convivam debaixo do mesmo teto para se configurar uma união estável?</vt:lpstr>
      <vt:lpstr>*E se um dos conviventes falecer, quais as regras que incidirão na sucessão?</vt:lpstr>
      <vt:lpstr>Se eu tiver 70 (setenta) anos ou mais, e queira constituir uma união estável, estarei obrigado a adotar o regime patrimonial da separação legal de bens do casamento?</vt:lpstr>
      <vt:lpstr>Posso adotar o sobrenome do meu companheiro ou da minha companheira?</vt:lpstr>
      <vt:lpstr>Há possibilidade de se levar ao Registro Imobiliário a união estável para que produza efeitos perante terceiros (quando há imóvel registrado somente no nome de um dos conviventes)?</vt:lpstr>
      <vt:lpstr>Pretendo que a minha união estável seja anotada no meu registro de nascimento. É possível?</vt:lpstr>
      <vt:lpstr>Qual o meio de se dissolver uma escritura pública de união estável? </vt:lpstr>
      <vt:lpstr>Pretendo que o regime de bens da minha união estável seja oponível a terceiros. É possível?</vt:lpstr>
      <vt:lpstr>O que é necessário para lavrar uma escritura de união estável?</vt:lpstr>
      <vt:lpstr>Lavrada a escritura, o que será necessário para registro no RCPN?</vt:lpstr>
      <vt:lpstr>Qual o procedimento perante o RCPN do Livro E?</vt:lpstr>
      <vt:lpstr>O registro da união estável ou de sua dissolução no Livro E deverá conter?</vt:lpstr>
      <vt:lpstr>Quais as providências seguintes ao registro no Livro “E” e situações especiais?</vt:lpstr>
      <vt:lpstr>Quais as principais diferenças entre o casamento e a união estável?</vt:lpstr>
      <vt:lpstr>Tenho uma união estável e quero convertê-la em casamento. O que devo fazer?</vt:lpstr>
      <vt:lpstr>Como é a tramitação da conversão diretamente feita no Cartório?</vt:lpstr>
      <vt:lpstr>Como é a tramitação da conversão feita perante o Juízo de Direito?</vt:lpstr>
      <vt:lpstr>Como é que se faz uma qualificação de estado civil segura em escrituras, em casos de união estável sem documento?</vt:lpstr>
      <vt:lpstr>Como é que se faz uma qualificação de estado civil segura em escrituras, mesmo sem previsão local?</vt:lpstr>
      <vt:lpstr>Como é que se faz uma fiscalização tabelioa da qualificação de estado civil, mesmo sem permissão local?</vt:lpstr>
      <vt:lpstr>STJ teses consolidadas no tribunal sobre união estável.</vt:lpstr>
      <vt:lpstr>Escrituras declaratórias unilaterais de união estável, é possível fazer em Sergipe?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Procuração Pública</dc:title>
  <dc:creator>JOSÉ PAULO CARDOSO</dc:creator>
  <cp:lastModifiedBy>Usuário desconhecido</cp:lastModifiedBy>
  <cp:revision>110</cp:revision>
  <dcterms:created xsi:type="dcterms:W3CDTF">2018-10-15T16:29:17Z</dcterms:created>
  <dcterms:modified xsi:type="dcterms:W3CDTF">2019-06-13T15:26:38Z</dcterms:modified>
</cp:coreProperties>
</file>